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Default Extension="doc" ContentType="application/msword"/>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4106" r:id="rId3"/>
  </p:sldMasterIdLst>
  <p:notesMasterIdLst>
    <p:notesMasterId r:id="rId51"/>
  </p:notesMasterIdLst>
  <p:handoutMasterIdLst>
    <p:handoutMasterId r:id="rId52"/>
  </p:handoutMasterIdLst>
  <p:sldIdLst>
    <p:sldId id="257" r:id="rId4"/>
    <p:sldId id="291" r:id="rId5"/>
    <p:sldId id="293" r:id="rId6"/>
    <p:sldId id="295" r:id="rId7"/>
    <p:sldId id="296" r:id="rId8"/>
    <p:sldId id="297" r:id="rId9"/>
    <p:sldId id="298" r:id="rId10"/>
    <p:sldId id="299" r:id="rId11"/>
    <p:sldId id="300" r:id="rId12"/>
    <p:sldId id="301" r:id="rId13"/>
    <p:sldId id="316" r:id="rId14"/>
    <p:sldId id="302" r:id="rId15"/>
    <p:sldId id="303" r:id="rId16"/>
    <p:sldId id="304" r:id="rId17"/>
    <p:sldId id="305" r:id="rId18"/>
    <p:sldId id="306" r:id="rId19"/>
    <p:sldId id="307" r:id="rId20"/>
    <p:sldId id="317" r:id="rId21"/>
    <p:sldId id="308" r:id="rId22"/>
    <p:sldId id="309" r:id="rId23"/>
    <p:sldId id="310" r:id="rId24"/>
    <p:sldId id="311" r:id="rId25"/>
    <p:sldId id="290" r:id="rId26"/>
    <p:sldId id="319" r:id="rId27"/>
    <p:sldId id="318" r:id="rId28"/>
    <p:sldId id="320" r:id="rId29"/>
    <p:sldId id="321" r:id="rId30"/>
    <p:sldId id="322" r:id="rId31"/>
    <p:sldId id="323" r:id="rId32"/>
    <p:sldId id="324" r:id="rId33"/>
    <p:sldId id="325" r:id="rId34"/>
    <p:sldId id="326" r:id="rId35"/>
    <p:sldId id="327" r:id="rId36"/>
    <p:sldId id="328" r:id="rId37"/>
    <p:sldId id="335" r:id="rId38"/>
    <p:sldId id="329" r:id="rId39"/>
    <p:sldId id="330" r:id="rId40"/>
    <p:sldId id="331" r:id="rId41"/>
    <p:sldId id="332" r:id="rId42"/>
    <p:sldId id="334" r:id="rId43"/>
    <p:sldId id="333" r:id="rId44"/>
    <p:sldId id="336" r:id="rId45"/>
    <p:sldId id="337" r:id="rId46"/>
    <p:sldId id="314" r:id="rId47"/>
    <p:sldId id="313" r:id="rId48"/>
    <p:sldId id="338" r:id="rId49"/>
    <p:sldId id="277" r:id="rId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3F80"/>
    <a:srgbClr val="00FFFF"/>
    <a:srgbClr val="1F497D"/>
    <a:srgbClr val="A18449"/>
    <a:srgbClr val="D2D2D2"/>
    <a:srgbClr val="E9E9E9"/>
    <a:srgbClr val="0C478E"/>
    <a:srgbClr val="8C7340"/>
    <a:srgbClr val="002F71"/>
    <a:srgbClr val="1369B2"/>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99" autoAdjust="0"/>
    <p:restoredTop sz="89599" autoAdjust="0"/>
  </p:normalViewPr>
  <p:slideViewPr>
    <p:cSldViewPr>
      <p:cViewPr varScale="1">
        <p:scale>
          <a:sx n="57" d="100"/>
          <a:sy n="57" d="100"/>
        </p:scale>
        <p:origin x="-104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928"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2B345971-B698-4276-A329-984BC53ADEC2}" type="datetimeFigureOut">
              <a:rPr lang="zh-CN" altLang="en-US"/>
              <a:pPr>
                <a:defRPr/>
              </a:pPr>
              <a:t>2014-5-28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B65B27F7-5CD7-474A-B00A-BF995F33EDB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zh-CN" altLang="en-US"/>
          </a:p>
        </p:txBody>
      </p:sp>
      <p:sp>
        <p:nvSpPr>
          <p:cNvPr id="307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ltLang="zh-CN"/>
          </a:p>
        </p:txBody>
      </p:sp>
      <p:sp>
        <p:nvSpPr>
          <p:cNvPr id="307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2028F731-7312-4B8F-90D1-A471D4D1FC6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ln/>
        </p:spPr>
        <p:txBody>
          <a:bodyPr/>
          <a:lstStyle/>
          <a:p>
            <a:endParaRPr lang="zh-CN" altLang="en-US" smtClean="0"/>
          </a:p>
        </p:txBody>
      </p:sp>
      <p:sp>
        <p:nvSpPr>
          <p:cNvPr id="13316" name="灯片编号占位符 3"/>
          <p:cNvSpPr>
            <a:spLocks noGrp="1"/>
          </p:cNvSpPr>
          <p:nvPr>
            <p:ph type="sldNum" sz="quarter" idx="5"/>
          </p:nvPr>
        </p:nvSpPr>
        <p:spPr>
          <a:noFill/>
        </p:spPr>
        <p:txBody>
          <a:bodyPr/>
          <a:lstStyle/>
          <a:p>
            <a:fld id="{ADAB1A7D-3BBB-4104-AC48-2BF52AD11175}" type="slidenum">
              <a:rPr lang="zh-CN" altLang="en-US"/>
              <a:pPr/>
              <a:t>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p:spPr>
      </p:sp>
      <p:sp>
        <p:nvSpPr>
          <p:cNvPr id="716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7168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051D52A-C595-4597-B419-23EF0F33EB0E}" type="slidenum">
              <a:rPr lang="zh-CN" altLang="en-US" smtClean="0">
                <a:ea typeface="宋体" charset="-122"/>
              </a:rPr>
              <a:pPr/>
              <a:t>2</a:t>
            </a:fld>
            <a:endParaRPr lang="en-US" altLang="zh-CN"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ln/>
        </p:spPr>
        <p:txBody>
          <a:bodyPr/>
          <a:lstStyle/>
          <a:p>
            <a:endParaRPr lang="zh-CN" altLang="en-US" dirty="0" smtClean="0"/>
          </a:p>
        </p:txBody>
      </p:sp>
      <p:sp>
        <p:nvSpPr>
          <p:cNvPr id="14340" name="灯片编号占位符 3"/>
          <p:cNvSpPr>
            <a:spLocks noGrp="1"/>
          </p:cNvSpPr>
          <p:nvPr>
            <p:ph type="sldNum" sz="quarter" idx="5"/>
          </p:nvPr>
        </p:nvSpPr>
        <p:spPr>
          <a:noFill/>
        </p:spPr>
        <p:txBody>
          <a:bodyPr/>
          <a:lstStyle/>
          <a:p>
            <a:fld id="{974C63C9-DD7F-487B-9D83-B8D151CCCCDC}" type="slidenum">
              <a:rPr lang="zh-CN" altLang="en-US"/>
              <a:pPr/>
              <a:t>23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txBox="1">
            <a:spLocks noChangeArrowheads="1"/>
          </p:cNvSpPr>
          <p:nvPr userDrawn="1"/>
        </p:nvSpPr>
        <p:spPr bwMode="auto">
          <a:xfrm>
            <a:off x="0" y="1412875"/>
            <a:ext cx="9144000" cy="1368425"/>
          </a:xfrm>
          <a:prstGeom prst="rect">
            <a:avLst/>
          </a:prstGeom>
          <a:noFill/>
          <a:ln w="9525">
            <a:noFill/>
            <a:miter lim="800000"/>
            <a:headEnd/>
            <a:tailEnd/>
          </a:ln>
        </p:spPr>
        <p:txBody>
          <a:bodyPr anchor="b"/>
          <a:lstStyle/>
          <a:p>
            <a:pPr algn="ctr" eaLnBrk="0" hangingPunct="0">
              <a:defRPr/>
            </a:pPr>
            <a:r>
              <a:rPr lang="en-US" altLang="zh-CN" sz="4800" b="1">
                <a:solidFill>
                  <a:srgbClr val="073A78"/>
                </a:solidFill>
                <a:latin typeface="Tahoma" pitchFamily="34" charset="0"/>
                <a:ea typeface="微软雅黑" pitchFamily="34" charset="-122"/>
              </a:rPr>
              <a:t>SLIDE TITLE HERE</a:t>
            </a:r>
            <a:endParaRPr lang="zh-CN" altLang="en-US" sz="3800" b="1">
              <a:solidFill>
                <a:srgbClr val="073A78"/>
              </a:solidFill>
              <a:latin typeface="Tahoma" pitchFamily="34" charset="0"/>
              <a:ea typeface="微软雅黑" pitchFamily="34" charset="-122"/>
            </a:endParaRPr>
          </a:p>
        </p:txBody>
      </p:sp>
      <p:sp>
        <p:nvSpPr>
          <p:cNvPr id="3" name="文本占位符 2"/>
          <p:cNvSpPr txBox="1">
            <a:spLocks noChangeArrowheads="1"/>
          </p:cNvSpPr>
          <p:nvPr userDrawn="1"/>
        </p:nvSpPr>
        <p:spPr bwMode="auto">
          <a:xfrm>
            <a:off x="1258888" y="4795838"/>
            <a:ext cx="6665912" cy="504825"/>
          </a:xfrm>
          <a:prstGeom prst="rect">
            <a:avLst/>
          </a:prstGeom>
          <a:noFill/>
          <a:ln>
            <a:noFill/>
          </a:ln>
          <a:extLst>
            <a:ext uri="{909E8E84-426E-40DD-AFC4-6F175D3DCCD1}"/>
            <a:ext uri="{91240B29-F687-4F45-9708-019B960494DF}"/>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b="1" i="1" dirty="0" smtClean="0"/>
              <a:t>Subtitle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ltLang="zh-CN"/>
              <a:t>  . </a:t>
            </a:r>
            <a:fld id="{0A2CA52C-997D-449A-A3E6-417CA07D362A}"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Layout - English">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6084168" cy="668610"/>
          </a:xfrm>
        </p:spPr>
        <p:txBody>
          <a:bodyPr/>
          <a:lstStyle>
            <a:lvl1pPr>
              <a:defRPr baseline="0"/>
            </a:lvl1pPr>
          </a:lstStyle>
          <a:p>
            <a:r>
              <a:rPr lang="en-US" smtClean="0"/>
              <a:t>Click to edit Master title style</a:t>
            </a:r>
            <a:endParaRPr lang="en-US" dirty="0"/>
          </a:p>
        </p:txBody>
      </p:sp>
      <p:sp>
        <p:nvSpPr>
          <p:cNvPr id="4" name="内容占位符 2"/>
          <p:cNvSpPr>
            <a:spLocks noGrp="1"/>
          </p:cNvSpPr>
          <p:nvPr>
            <p:ph idx="1"/>
          </p:nvPr>
        </p:nvSpPr>
        <p:spPr>
          <a:xfrm>
            <a:off x="251520" y="1340768"/>
            <a:ext cx="8572500" cy="4786313"/>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CN"/>
              <a:t>  . </a:t>
            </a:r>
            <a:fld id="{2A281CAA-044C-4093-8063-4C326148C309}"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j-lt"/>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250825" y="1628775"/>
            <a:ext cx="4210050" cy="4786313"/>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13275" y="1628775"/>
            <a:ext cx="4210050" cy="4786313"/>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CN"/>
              <a:t>  . </a:t>
            </a:r>
            <a:fld id="{1CDEECB8-6C98-4BEA-8B61-BB32DC63F111}"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组合 19"/>
          <p:cNvGrpSpPr>
            <a:grpSpLocks/>
          </p:cNvGrpSpPr>
          <p:nvPr userDrawn="1"/>
        </p:nvGrpSpPr>
        <p:grpSpPr bwMode="auto">
          <a:xfrm>
            <a:off x="714375" y="1571625"/>
            <a:ext cx="7786688" cy="900113"/>
            <a:chOff x="714348" y="1571612"/>
            <a:chExt cx="7786715" cy="900126"/>
          </a:xfrm>
        </p:grpSpPr>
        <p:sp>
          <p:nvSpPr>
            <p:cNvPr id="4" name="圆角矩形 23"/>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zh-CN" altLang="en-US" sz="2800">
                  <a:solidFill>
                    <a:srgbClr val="262626"/>
                  </a:solidFill>
                  <a:latin typeface="微软雅黑" pitchFamily="34" charset="-122"/>
                  <a:ea typeface="微软雅黑" pitchFamily="34" charset="-122"/>
                </a:rPr>
                <a:t>展讯成立</a:t>
              </a:r>
            </a:p>
          </p:txBody>
        </p:sp>
        <p:pic>
          <p:nvPicPr>
            <p:cNvPr id="5"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grpSp>
        <p:nvGrpSpPr>
          <p:cNvPr id="6" name="组合 20"/>
          <p:cNvGrpSpPr>
            <a:grpSpLocks/>
          </p:cNvGrpSpPr>
          <p:nvPr userDrawn="1"/>
        </p:nvGrpSpPr>
        <p:grpSpPr bwMode="auto">
          <a:xfrm>
            <a:off x="714375" y="2690813"/>
            <a:ext cx="7786688" cy="900112"/>
            <a:chOff x="714348" y="1571612"/>
            <a:chExt cx="7786715" cy="900126"/>
          </a:xfrm>
        </p:grpSpPr>
        <p:sp>
          <p:nvSpPr>
            <p:cNvPr id="7" name="圆角矩形 21"/>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zh-CN" altLang="en-US" sz="2800">
                  <a:solidFill>
                    <a:srgbClr val="262626"/>
                  </a:solidFill>
                  <a:latin typeface="微软雅黑" pitchFamily="34" charset="-122"/>
                  <a:ea typeface="微软雅黑" pitchFamily="34" charset="-122"/>
                </a:rPr>
                <a:t>美国纳斯达克上市</a:t>
              </a:r>
            </a:p>
          </p:txBody>
        </p:sp>
        <p:pic>
          <p:nvPicPr>
            <p:cNvPr id="8"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grpSp>
        <p:nvGrpSpPr>
          <p:cNvPr id="9" name="组合 24"/>
          <p:cNvGrpSpPr>
            <a:grpSpLocks/>
          </p:cNvGrpSpPr>
          <p:nvPr userDrawn="1"/>
        </p:nvGrpSpPr>
        <p:grpSpPr bwMode="auto">
          <a:xfrm>
            <a:off x="714375" y="3810000"/>
            <a:ext cx="7786688" cy="900113"/>
            <a:chOff x="714348" y="1571612"/>
            <a:chExt cx="7786715" cy="900126"/>
          </a:xfrm>
        </p:grpSpPr>
        <p:sp>
          <p:nvSpPr>
            <p:cNvPr id="10" name="圆角矩形 25"/>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zh-CN" altLang="en-US" sz="2800">
                  <a:solidFill>
                    <a:srgbClr val="262626"/>
                  </a:solidFill>
                  <a:latin typeface="微软雅黑" pitchFamily="34" charset="-122"/>
                  <a:ea typeface="微软雅黑" pitchFamily="34" charset="-122"/>
                </a:rPr>
                <a:t>全球</a:t>
              </a:r>
              <a:r>
                <a:rPr lang="en-US" altLang="zh-CN" sz="2800">
                  <a:solidFill>
                    <a:srgbClr val="262626"/>
                  </a:solidFill>
                  <a:latin typeface="微软雅黑" pitchFamily="34" charset="-122"/>
                  <a:ea typeface="微软雅黑" pitchFamily="34" charset="-122"/>
                </a:rPr>
                <a:t>1500</a:t>
              </a:r>
              <a:r>
                <a:rPr lang="zh-CN" altLang="en-US" sz="2800">
                  <a:solidFill>
                    <a:srgbClr val="262626"/>
                  </a:solidFill>
                  <a:latin typeface="微软雅黑" pitchFamily="34" charset="-122"/>
                  <a:ea typeface="微软雅黑" pitchFamily="34" charset="-122"/>
                </a:rPr>
                <a:t>多名员工</a:t>
              </a:r>
            </a:p>
          </p:txBody>
        </p:sp>
        <p:pic>
          <p:nvPicPr>
            <p:cNvPr id="11"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grpSp>
        <p:nvGrpSpPr>
          <p:cNvPr id="12" name="组合 27"/>
          <p:cNvGrpSpPr>
            <a:grpSpLocks/>
          </p:cNvGrpSpPr>
          <p:nvPr userDrawn="1"/>
        </p:nvGrpSpPr>
        <p:grpSpPr bwMode="auto">
          <a:xfrm>
            <a:off x="714375" y="4929188"/>
            <a:ext cx="7786688" cy="900112"/>
            <a:chOff x="714348" y="1571612"/>
            <a:chExt cx="7786715" cy="900126"/>
          </a:xfrm>
        </p:grpSpPr>
        <p:sp>
          <p:nvSpPr>
            <p:cNvPr id="13" name="圆角矩形 29"/>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en-US" altLang="zh-CN" sz="2800">
                  <a:solidFill>
                    <a:srgbClr val="262626"/>
                  </a:solidFill>
                  <a:latin typeface="微软雅黑" pitchFamily="34" charset="-122"/>
                  <a:ea typeface="微软雅黑" pitchFamily="34" charset="-122"/>
                </a:rPr>
                <a:t>80%</a:t>
              </a:r>
              <a:r>
                <a:rPr lang="zh-CN" altLang="en-US" sz="2800">
                  <a:solidFill>
                    <a:srgbClr val="262626"/>
                  </a:solidFill>
                  <a:latin typeface="微软雅黑" pitchFamily="34" charset="-122"/>
                  <a:ea typeface="微软雅黑" pitchFamily="34" charset="-122"/>
                </a:rPr>
                <a:t>以上研发人员</a:t>
              </a:r>
            </a:p>
          </p:txBody>
        </p:sp>
        <p:pic>
          <p:nvPicPr>
            <p:cNvPr id="14"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sp>
        <p:nvSpPr>
          <p:cNvPr id="2" name="Title 1"/>
          <p:cNvSpPr>
            <a:spLocks noGrp="1"/>
          </p:cNvSpPr>
          <p:nvPr>
            <p:ph type="title"/>
          </p:nvPr>
        </p:nvSpPr>
        <p:spPr>
          <a:xfrm>
            <a:off x="288032" y="116632"/>
            <a:ext cx="6084168" cy="668610"/>
          </a:xfrm>
        </p:spPr>
        <p:txBody>
          <a:bodyPr/>
          <a:lstStyle/>
          <a:p>
            <a:r>
              <a:rPr lang="en-US" dirty="0" smtClean="0"/>
              <a:t>Click to edit Master title style</a:t>
            </a:r>
            <a:endParaRPr lang="en-US" dirty="0"/>
          </a:p>
        </p:txBody>
      </p:sp>
      <p:sp>
        <p:nvSpPr>
          <p:cNvPr id="15" name="Slide Number Placeholder 2"/>
          <p:cNvSpPr>
            <a:spLocks noGrp="1"/>
          </p:cNvSpPr>
          <p:nvPr>
            <p:ph type="sldNum" sz="quarter" idx="10"/>
          </p:nvPr>
        </p:nvSpPr>
        <p:spPr/>
        <p:txBody>
          <a:bodyPr/>
          <a:lstStyle>
            <a:lvl1pPr>
              <a:defRPr smtClean="0"/>
            </a:lvl1pPr>
          </a:lstStyle>
          <a:p>
            <a:pPr>
              <a:defRPr/>
            </a:pPr>
            <a:r>
              <a:rPr lang="en-US" altLang="zh-CN"/>
              <a:t>  . </a:t>
            </a:r>
            <a:fld id="{14A48FD8-9DF3-469B-9851-E1BE025660A5}"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ltLang="zh-CN"/>
              <a:t>  . </a:t>
            </a:r>
            <a:fld id="{46ABADF6-FDE9-4A91-A77C-FCD447BE2C5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txBox="1">
            <a:spLocks noChangeArrowheads="1"/>
          </p:cNvSpPr>
          <p:nvPr userDrawn="1"/>
        </p:nvSpPr>
        <p:spPr bwMode="auto">
          <a:xfrm>
            <a:off x="0" y="2565400"/>
            <a:ext cx="9144000" cy="852488"/>
          </a:xfrm>
          <a:prstGeom prst="rect">
            <a:avLst/>
          </a:prstGeom>
          <a:noFill/>
          <a:ln w="9525">
            <a:noFill/>
            <a:miter lim="800000"/>
            <a:headEnd/>
            <a:tailEnd/>
          </a:ln>
        </p:spPr>
        <p:txBody>
          <a:bodyPr anchor="b"/>
          <a:lstStyle/>
          <a:p>
            <a:pPr algn="ctr" eaLnBrk="0" hangingPunct="0">
              <a:defRPr/>
            </a:pPr>
            <a:r>
              <a:rPr lang="zh-CN" altLang="en-US" sz="4000" b="1">
                <a:solidFill>
                  <a:schemeClr val="tx2"/>
                </a:solidFill>
                <a:latin typeface="Tahoma" pitchFamily="34" charset="0"/>
                <a:ea typeface="黑体" pitchFamily="2" charset="-122"/>
              </a:rPr>
              <a:t>谢谢！</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txBox="1">
            <a:spLocks noChangeArrowheads="1"/>
          </p:cNvSpPr>
          <p:nvPr userDrawn="1"/>
        </p:nvSpPr>
        <p:spPr bwMode="auto">
          <a:xfrm>
            <a:off x="0" y="2565400"/>
            <a:ext cx="9144000" cy="852488"/>
          </a:xfrm>
          <a:prstGeom prst="rect">
            <a:avLst/>
          </a:prstGeom>
          <a:noFill/>
          <a:ln w="9525">
            <a:noFill/>
            <a:miter lim="800000"/>
            <a:headEnd/>
            <a:tailEnd/>
          </a:ln>
        </p:spPr>
        <p:txBody>
          <a:bodyPr anchor="b"/>
          <a:lstStyle/>
          <a:p>
            <a:pPr algn="ctr" eaLnBrk="0" hangingPunct="0">
              <a:defRPr/>
            </a:pPr>
            <a:r>
              <a:rPr lang="en-US" altLang="zh-CN" sz="4000" b="1">
                <a:solidFill>
                  <a:schemeClr val="tx2"/>
                </a:solidFill>
                <a:latin typeface="Tahoma" pitchFamily="34" charset="0"/>
                <a:ea typeface="黑体" pitchFamily="2" charset="-122"/>
              </a:rPr>
              <a:t>Thank you!</a:t>
            </a:r>
            <a:endParaRPr lang="zh-CN" altLang="en-US" sz="4000" b="1">
              <a:solidFill>
                <a:schemeClr val="tx2"/>
              </a:solidFill>
              <a:latin typeface="Tahoma" pitchFamily="34" charset="0"/>
              <a:ea typeface="黑体"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9"/>
          <p:cNvSpPr>
            <a:spLocks noGrp="1" noChangeArrowheads="1"/>
          </p:cNvSpPr>
          <p:nvPr>
            <p:ph type="dt" sz="half" idx="10"/>
          </p:nvPr>
        </p:nvSpPr>
        <p:spPr>
          <a:xfrm>
            <a:off x="457200" y="6245225"/>
            <a:ext cx="2133600" cy="476250"/>
          </a:xfrm>
          <a:prstGeom prst="rect">
            <a:avLst/>
          </a:prstGeom>
        </p:spPr>
        <p:txBody>
          <a:bodyPr/>
          <a:lstStyle>
            <a:lvl1pPr>
              <a:defRPr/>
            </a:lvl1pPr>
          </a:lstStyle>
          <a:p>
            <a:pPr>
              <a:defRPr/>
            </a:pPr>
            <a:endParaRPr lang="en-US" altLang="zh-CN"/>
          </a:p>
        </p:txBody>
      </p:sp>
      <p:sp>
        <p:nvSpPr>
          <p:cNvPr id="5" name="Rectangle 40"/>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6" name="Rectangle 41"/>
          <p:cNvSpPr>
            <a:spLocks noGrp="1" noChangeArrowheads="1"/>
          </p:cNvSpPr>
          <p:nvPr>
            <p:ph type="sldNum" sz="quarter" idx="12"/>
          </p:nvPr>
        </p:nvSpPr>
        <p:spPr>
          <a:xfrm>
            <a:off x="6553200" y="6245225"/>
            <a:ext cx="2133600" cy="476250"/>
          </a:xfrm>
          <a:prstGeom prst="rect">
            <a:avLst/>
          </a:prstGeom>
        </p:spPr>
        <p:txBody>
          <a:bodyPr/>
          <a:lstStyle>
            <a:lvl1pPr>
              <a:defRPr/>
            </a:lvl1pPr>
          </a:lstStyle>
          <a:p>
            <a:pPr>
              <a:defRPr/>
            </a:pPr>
            <a:fld id="{9E87E0E0-B375-4CF1-91D0-9115C88BF7D5}"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64047" y="209823"/>
            <a:ext cx="6108154" cy="554881"/>
          </a:xfrm>
        </p:spPr>
        <p:txBody>
          <a:bodyPr/>
          <a:lstStyle>
            <a:lvl1pPr>
              <a:buNone/>
              <a:defRPr sz="2400" b="1">
                <a:solidFill>
                  <a:srgbClr val="A18449"/>
                </a:solidFill>
                <a:latin typeface="Microsoft YaHei" pitchFamily="34" charset="-122"/>
                <a:ea typeface="Microsoft YaHei" pitchFamily="34" charset="-122"/>
              </a:defRPr>
            </a:lvl1pPr>
          </a:lstStyle>
          <a:p>
            <a:endParaRPr lang="zh-CN" altLang="en-US" dirty="0"/>
          </a:p>
        </p:txBody>
      </p:sp>
      <p:sp>
        <p:nvSpPr>
          <p:cNvPr id="3" name="内容占位符 2"/>
          <p:cNvSpPr>
            <a:spLocks noGrp="1"/>
          </p:cNvSpPr>
          <p:nvPr>
            <p:ph idx="1"/>
          </p:nvPr>
        </p:nvSpPr>
        <p:spPr>
          <a:xfrm>
            <a:off x="251520" y="1340768"/>
            <a:ext cx="8572500" cy="4786313"/>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6"/>
          <p:cNvSpPr>
            <a:spLocks noGrp="1" noChangeArrowheads="1"/>
          </p:cNvSpPr>
          <p:nvPr>
            <p:ph type="sldNum" sz="quarter" idx="10"/>
          </p:nvPr>
        </p:nvSpPr>
        <p:spPr>
          <a:ln/>
        </p:spPr>
        <p:txBody>
          <a:bodyPr/>
          <a:lstStyle>
            <a:lvl1pPr>
              <a:defRPr/>
            </a:lvl1pPr>
          </a:lstStyle>
          <a:p>
            <a:pPr>
              <a:defRPr/>
            </a:pPr>
            <a:r>
              <a:rPr lang="en-US" altLang="zh-CN"/>
              <a:t>  . </a:t>
            </a:r>
            <a:fld id="{BACC5749-F12F-4942-9A10-CB4B3CECEF66}"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icrosoft YaHei" pitchFamily="34" charset="-122"/>
                <a:ea typeface="Microsoft YaHei"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250825" y="1628775"/>
            <a:ext cx="4210050" cy="478631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13275" y="1628775"/>
            <a:ext cx="4210050" cy="478631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CN"/>
              <a:t>  . </a:t>
            </a:r>
            <a:fld id="{D8C28D84-82C5-43FB-8A91-146E08AF5A98}"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组合 19"/>
          <p:cNvGrpSpPr>
            <a:grpSpLocks/>
          </p:cNvGrpSpPr>
          <p:nvPr userDrawn="1"/>
        </p:nvGrpSpPr>
        <p:grpSpPr bwMode="auto">
          <a:xfrm>
            <a:off x="714375" y="1571625"/>
            <a:ext cx="7786688" cy="900113"/>
            <a:chOff x="714348" y="1571612"/>
            <a:chExt cx="7786715" cy="900126"/>
          </a:xfrm>
        </p:grpSpPr>
        <p:sp>
          <p:nvSpPr>
            <p:cNvPr id="4" name="圆角矩形 23"/>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zh-CN" altLang="en-US" sz="2800">
                  <a:solidFill>
                    <a:srgbClr val="262626"/>
                  </a:solidFill>
                  <a:latin typeface="微软雅黑" pitchFamily="34" charset="-122"/>
                  <a:ea typeface="微软雅黑" pitchFamily="34" charset="-122"/>
                </a:rPr>
                <a:t>展讯成立</a:t>
              </a:r>
            </a:p>
          </p:txBody>
        </p:sp>
        <p:pic>
          <p:nvPicPr>
            <p:cNvPr id="5"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grpSp>
        <p:nvGrpSpPr>
          <p:cNvPr id="6" name="组合 20"/>
          <p:cNvGrpSpPr>
            <a:grpSpLocks/>
          </p:cNvGrpSpPr>
          <p:nvPr userDrawn="1"/>
        </p:nvGrpSpPr>
        <p:grpSpPr bwMode="auto">
          <a:xfrm>
            <a:off x="714375" y="2690813"/>
            <a:ext cx="7786688" cy="900112"/>
            <a:chOff x="714348" y="1571612"/>
            <a:chExt cx="7786715" cy="900126"/>
          </a:xfrm>
        </p:grpSpPr>
        <p:sp>
          <p:nvSpPr>
            <p:cNvPr id="7" name="圆角矩形 21"/>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zh-CN" altLang="en-US" sz="2800">
                  <a:solidFill>
                    <a:srgbClr val="262626"/>
                  </a:solidFill>
                  <a:latin typeface="微软雅黑" pitchFamily="34" charset="-122"/>
                  <a:ea typeface="微软雅黑" pitchFamily="34" charset="-122"/>
                </a:rPr>
                <a:t>美国纳斯达克上市</a:t>
              </a:r>
            </a:p>
          </p:txBody>
        </p:sp>
        <p:pic>
          <p:nvPicPr>
            <p:cNvPr id="8"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grpSp>
        <p:nvGrpSpPr>
          <p:cNvPr id="9" name="组合 24"/>
          <p:cNvGrpSpPr>
            <a:grpSpLocks/>
          </p:cNvGrpSpPr>
          <p:nvPr userDrawn="1"/>
        </p:nvGrpSpPr>
        <p:grpSpPr bwMode="auto">
          <a:xfrm>
            <a:off x="714375" y="3810000"/>
            <a:ext cx="7786688" cy="900113"/>
            <a:chOff x="714348" y="1571612"/>
            <a:chExt cx="7786715" cy="900126"/>
          </a:xfrm>
        </p:grpSpPr>
        <p:sp>
          <p:nvSpPr>
            <p:cNvPr id="10" name="圆角矩形 25"/>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zh-CN" altLang="en-US" sz="2800">
                  <a:solidFill>
                    <a:srgbClr val="262626"/>
                  </a:solidFill>
                  <a:latin typeface="微软雅黑" pitchFamily="34" charset="-122"/>
                  <a:ea typeface="微软雅黑" pitchFamily="34" charset="-122"/>
                </a:rPr>
                <a:t>全球</a:t>
              </a:r>
              <a:r>
                <a:rPr lang="en-US" altLang="zh-CN" sz="2800">
                  <a:solidFill>
                    <a:srgbClr val="262626"/>
                  </a:solidFill>
                  <a:latin typeface="微软雅黑" pitchFamily="34" charset="-122"/>
                  <a:ea typeface="微软雅黑" pitchFamily="34" charset="-122"/>
                </a:rPr>
                <a:t>1500</a:t>
              </a:r>
              <a:r>
                <a:rPr lang="zh-CN" altLang="en-US" sz="2800">
                  <a:solidFill>
                    <a:srgbClr val="262626"/>
                  </a:solidFill>
                  <a:latin typeface="微软雅黑" pitchFamily="34" charset="-122"/>
                  <a:ea typeface="微软雅黑" pitchFamily="34" charset="-122"/>
                </a:rPr>
                <a:t>多名员工</a:t>
              </a:r>
            </a:p>
          </p:txBody>
        </p:sp>
        <p:pic>
          <p:nvPicPr>
            <p:cNvPr id="11"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grpSp>
        <p:nvGrpSpPr>
          <p:cNvPr id="12" name="组合 27"/>
          <p:cNvGrpSpPr>
            <a:grpSpLocks/>
          </p:cNvGrpSpPr>
          <p:nvPr userDrawn="1"/>
        </p:nvGrpSpPr>
        <p:grpSpPr bwMode="auto">
          <a:xfrm>
            <a:off x="714375" y="4929188"/>
            <a:ext cx="7786688" cy="900112"/>
            <a:chOff x="714348" y="1571612"/>
            <a:chExt cx="7786715" cy="900126"/>
          </a:xfrm>
        </p:grpSpPr>
        <p:sp>
          <p:nvSpPr>
            <p:cNvPr id="13" name="圆角矩形 29"/>
            <p:cNvSpPr/>
            <p:nvPr/>
          </p:nvSpPr>
          <p:spPr bwMode="auto">
            <a:xfrm>
              <a:off x="3286107" y="1571612"/>
              <a:ext cx="5214956" cy="900126"/>
            </a:xfrm>
            <a:prstGeom prst="roundRect">
              <a:avLst/>
            </a:prstGeom>
            <a:gradFill>
              <a:gsLst>
                <a:gs pos="0">
                  <a:srgbClr val="E9E9E9"/>
                </a:gs>
                <a:gs pos="100000">
                  <a:srgbClr val="D2D2D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234000" rIns="108000" anchor="ctr">
              <a:normAutofit/>
            </a:bodyPr>
            <a:lstStyle/>
            <a:p>
              <a:pPr>
                <a:lnSpc>
                  <a:spcPct val="120000"/>
                </a:lnSpc>
                <a:defRPr/>
              </a:pPr>
              <a:r>
                <a:rPr lang="en-US" altLang="zh-CN" sz="2800">
                  <a:solidFill>
                    <a:srgbClr val="262626"/>
                  </a:solidFill>
                  <a:latin typeface="微软雅黑" pitchFamily="34" charset="-122"/>
                  <a:ea typeface="微软雅黑" pitchFamily="34" charset="-122"/>
                </a:rPr>
                <a:t>80%</a:t>
              </a:r>
              <a:r>
                <a:rPr lang="zh-CN" altLang="en-US" sz="2800">
                  <a:solidFill>
                    <a:srgbClr val="262626"/>
                  </a:solidFill>
                  <a:latin typeface="微软雅黑" pitchFamily="34" charset="-122"/>
                  <a:ea typeface="微软雅黑" pitchFamily="34" charset="-122"/>
                </a:rPr>
                <a:t>以上研发人员</a:t>
              </a:r>
            </a:p>
          </p:txBody>
        </p:sp>
        <p:pic>
          <p:nvPicPr>
            <p:cNvPr id="14" name="Picture 16" descr="C:\Documents and Settings\Administrator\桌面\9999.png"/>
            <p:cNvPicPr>
              <a:picLocks noChangeAspect="1" noChangeArrowheads="1"/>
            </p:cNvPicPr>
            <p:nvPr/>
          </p:nvPicPr>
          <p:blipFill>
            <a:blip r:embed="rId2" cstate="print"/>
            <a:srcRect/>
            <a:stretch>
              <a:fillRect/>
            </a:stretch>
          </p:blipFill>
          <p:spPr bwMode="auto">
            <a:xfrm>
              <a:off x="714348" y="1571612"/>
              <a:ext cx="2853846" cy="900000"/>
            </a:xfrm>
            <a:prstGeom prst="rect">
              <a:avLst/>
            </a:prstGeom>
            <a:noFill/>
            <a:ln w="9525">
              <a:noFill/>
              <a:miter lim="800000"/>
              <a:headEnd/>
              <a:tailEnd/>
            </a:ln>
          </p:spPr>
        </p:pic>
      </p:grpSp>
      <p:sp>
        <p:nvSpPr>
          <p:cNvPr id="2" name="Title 1"/>
          <p:cNvSpPr>
            <a:spLocks noGrp="1"/>
          </p:cNvSpPr>
          <p:nvPr>
            <p:ph type="title"/>
          </p:nvPr>
        </p:nvSpPr>
        <p:spPr/>
        <p:txBody>
          <a:bodyPr/>
          <a:lstStyle>
            <a:lvl1pPr>
              <a:defRPr>
                <a:latin typeface="Microsoft YaHei" pitchFamily="34" charset="-122"/>
                <a:ea typeface="Microsoft YaHei" pitchFamily="34" charset="-122"/>
              </a:defRPr>
            </a:lvl1pPr>
          </a:lstStyle>
          <a:p>
            <a:r>
              <a:rPr lang="en-US" dirty="0" smtClean="0"/>
              <a:t>Click to edit Master title style</a:t>
            </a:r>
            <a:endParaRPr lang="en-US" dirty="0"/>
          </a:p>
        </p:txBody>
      </p:sp>
      <p:sp>
        <p:nvSpPr>
          <p:cNvPr id="15" name="Slide Number Placeholder 2"/>
          <p:cNvSpPr>
            <a:spLocks noGrp="1"/>
          </p:cNvSpPr>
          <p:nvPr>
            <p:ph type="sldNum" sz="quarter" idx="10"/>
          </p:nvPr>
        </p:nvSpPr>
        <p:spPr/>
        <p:txBody>
          <a:bodyPr/>
          <a:lstStyle>
            <a:lvl1pPr>
              <a:defRPr smtClean="0"/>
            </a:lvl1pPr>
          </a:lstStyle>
          <a:p>
            <a:pPr>
              <a:defRPr/>
            </a:pPr>
            <a:r>
              <a:rPr lang="en-US" altLang="zh-CN"/>
              <a:t>  . </a:t>
            </a:r>
            <a:fld id="{356032F1-EAFB-4DBF-9711-40AEB02E2CC3}"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Layout - Englis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内容占位符 2"/>
          <p:cNvSpPr>
            <a:spLocks noGrp="1"/>
          </p:cNvSpPr>
          <p:nvPr>
            <p:ph idx="1"/>
          </p:nvPr>
        </p:nvSpPr>
        <p:spPr>
          <a:xfrm>
            <a:off x="251520" y="1340768"/>
            <a:ext cx="8572500" cy="4786313"/>
          </a:xfrm>
        </p:spPr>
        <p:txBody>
          <a:bodyPr/>
          <a:lstStyle>
            <a:lvl1pPr>
              <a:defRPr sz="2400"/>
            </a:lvl1pPr>
            <a:lvl2pPr>
              <a:defRPr sz="2000"/>
            </a:lvl2pPr>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CN"/>
              <a:t>  . </a:t>
            </a:r>
            <a:fld id="{E92685C4-3159-4537-BAA9-2543D51AAF5C}"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jpe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37" r:id="rId4"/>
    <p:sldLayoutId id="2147484150" r:id="rId5"/>
  </p:sldLayoutIdLst>
  <p:hf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0" fontAlgn="base" hangingPunct="0">
        <a:spcBef>
          <a:spcPct val="0"/>
        </a:spcBef>
        <a:spcAft>
          <a:spcPct val="0"/>
        </a:spcAft>
        <a:defRPr sz="4400">
          <a:solidFill>
            <a:schemeClr val="tx1"/>
          </a:solidFill>
          <a:latin typeface="Calibri" pitchFamily="34" charset="0"/>
        </a:defRPr>
      </a:lvl6pPr>
      <a:lvl7pPr marL="914400" algn="ctr" rtl="0" eaLnBrk="0" fontAlgn="base" hangingPunct="0">
        <a:spcBef>
          <a:spcPct val="0"/>
        </a:spcBef>
        <a:spcAft>
          <a:spcPct val="0"/>
        </a:spcAft>
        <a:defRPr sz="4400">
          <a:solidFill>
            <a:schemeClr val="tx1"/>
          </a:solidFill>
          <a:latin typeface="Calibri" pitchFamily="34" charset="0"/>
        </a:defRPr>
      </a:lvl7pPr>
      <a:lvl8pPr marL="1371600" algn="ctr" rtl="0" eaLnBrk="0" fontAlgn="base" hangingPunct="0">
        <a:spcBef>
          <a:spcPct val="0"/>
        </a:spcBef>
        <a:spcAft>
          <a:spcPct val="0"/>
        </a:spcAft>
        <a:defRPr sz="4400">
          <a:solidFill>
            <a:schemeClr val="tx1"/>
          </a:solidFill>
          <a:latin typeface="Calibri" pitchFamily="34" charset="0"/>
        </a:defRPr>
      </a:lvl8pPr>
      <a:lvl9pPr marL="1828800" algn="ctr" rtl="0" eaLnBrk="0" fontAlgn="base" hangingPunct="0">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a:solidFill>
            <a:schemeClr val="tx1"/>
          </a:solidFill>
          <a:latin typeface="+mn-lt"/>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defRPr>
      </a:lvl3pPr>
      <a:lvl4pPr marL="1600200" indent="-228600" algn="l" rtl="0" eaLnBrk="0" fontAlgn="base" hangingPunct="0">
        <a:spcBef>
          <a:spcPct val="20000"/>
        </a:spcBef>
        <a:spcAft>
          <a:spcPct val="0"/>
        </a:spcAft>
        <a:buFont typeface="Arial" charset="0"/>
        <a:buChar char="–"/>
        <a:defRPr sz="2000">
          <a:solidFill>
            <a:schemeClr val="tx1"/>
          </a:solidFill>
          <a:latin typeface="+mn-lt"/>
        </a:defRPr>
      </a:lvl4pPr>
      <a:lvl5pPr marL="2057400" indent="-228600" algn="l" rtl="0" eaLnBrk="0" fontAlgn="base" hangingPunct="0">
        <a:spcBef>
          <a:spcPct val="20000"/>
        </a:spcBef>
        <a:spcAft>
          <a:spcPct val="0"/>
        </a:spcAft>
        <a:buFont typeface="Arial" charset="0"/>
        <a:buChar char="»"/>
        <a:defRPr sz="2000">
          <a:solidFill>
            <a:schemeClr val="tx1"/>
          </a:solidFill>
          <a:latin typeface="+mn-lt"/>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250825" y="115888"/>
            <a:ext cx="6084888" cy="6699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单击此处母版编辑标题</a:t>
            </a:r>
          </a:p>
        </p:txBody>
      </p:sp>
      <p:sp>
        <p:nvSpPr>
          <p:cNvPr id="1027" name="文本占位符 2"/>
          <p:cNvSpPr>
            <a:spLocks noGrp="1" noChangeArrowheads="1"/>
          </p:cNvSpPr>
          <p:nvPr>
            <p:ph type="body" idx="1"/>
          </p:nvPr>
        </p:nvSpPr>
        <p:spPr bwMode="auto">
          <a:xfrm>
            <a:off x="250825" y="1628775"/>
            <a:ext cx="8572500" cy="4786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单击此处编辑母版一级标题</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Rectangle 6"/>
          <p:cNvSpPr>
            <a:spLocks noGrp="1" noChangeArrowheads="1"/>
          </p:cNvSpPr>
          <p:nvPr>
            <p:ph type="sldNum" sz="quarter" idx="4"/>
          </p:nvPr>
        </p:nvSpPr>
        <p:spPr bwMode="auto">
          <a:xfrm>
            <a:off x="6724650" y="6429375"/>
            <a:ext cx="2133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solidFill>
                  <a:srgbClr val="7F7F7F"/>
                </a:solidFill>
                <a:ea typeface="BatangChe" pitchFamily="49" charset="-127"/>
              </a:defRPr>
            </a:lvl1pPr>
          </a:lstStyle>
          <a:p>
            <a:pPr>
              <a:defRPr/>
            </a:pPr>
            <a:r>
              <a:rPr lang="en-US" altLang="zh-CN"/>
              <a:t>  . </a:t>
            </a:r>
            <a:fld id="{E5C62AA1-0E9A-4DC6-8B12-F8E90D05888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38" r:id="rId1"/>
    <p:sldLayoutId id="2147484139" r:id="rId2"/>
    <p:sldLayoutId id="2147484148" r:id="rId3"/>
    <p:sldLayoutId id="2147484140" r:id="rId4"/>
    <p:sldLayoutId id="2147484141" r:id="rId5"/>
  </p:sldLayoutIdLst>
  <p:hf hdr="0" ftr="0" dt="0"/>
  <p:txStyles>
    <p:titleStyle>
      <a:lvl1pPr algn="l" rtl="0" eaLnBrk="0" fontAlgn="base" hangingPunct="0">
        <a:spcBef>
          <a:spcPct val="0"/>
        </a:spcBef>
        <a:spcAft>
          <a:spcPct val="0"/>
        </a:spcAft>
        <a:buFont typeface="Wingdings" pitchFamily="2" charset="2"/>
        <a:defRPr sz="2400" b="1">
          <a:solidFill>
            <a:srgbClr val="A18449"/>
          </a:solidFill>
          <a:latin typeface="+mj-lt"/>
          <a:ea typeface="+mj-ea"/>
          <a:cs typeface="+mj-cs"/>
        </a:defRPr>
      </a:lvl1pPr>
      <a:lvl2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2pPr>
      <a:lvl3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3pPr>
      <a:lvl4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4pPr>
      <a:lvl5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5pPr>
      <a:lvl6pPr marL="4572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6pPr>
      <a:lvl7pPr marL="9144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7pPr>
      <a:lvl8pPr marL="13716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8pPr>
      <a:lvl9pPr marL="18288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9pPr>
    </p:titleStyle>
    <p:bodyStyle>
      <a:lvl1pPr marL="342900" indent="-342900" algn="l" rtl="0" eaLnBrk="0" fontAlgn="base" hangingPunct="0">
        <a:lnSpc>
          <a:spcPts val="3600"/>
        </a:lnSpc>
        <a:spcBef>
          <a:spcPct val="0"/>
        </a:spcBef>
        <a:spcAft>
          <a:spcPct val="0"/>
        </a:spcAft>
        <a:buFont typeface="Wingdings" pitchFamily="2" charset="2"/>
        <a:buChar char="§"/>
        <a:defRPr sz="2400" b="1">
          <a:solidFill>
            <a:srgbClr val="395BB9"/>
          </a:solidFill>
          <a:latin typeface="+mn-lt"/>
          <a:ea typeface="+mn-ea"/>
          <a:cs typeface="+mn-cs"/>
        </a:defRPr>
      </a:lvl1pPr>
      <a:lvl2pPr marL="742950" indent="-285750" algn="l" rtl="0" eaLnBrk="0" fontAlgn="base" hangingPunct="0">
        <a:lnSpc>
          <a:spcPts val="3600"/>
        </a:lnSpc>
        <a:spcBef>
          <a:spcPct val="20000"/>
        </a:spcBef>
        <a:spcAft>
          <a:spcPct val="0"/>
        </a:spcAft>
        <a:buFont typeface="Arial" charset="0"/>
        <a:buChar char="–"/>
        <a:defRPr sz="2000" b="1">
          <a:solidFill>
            <a:srgbClr val="7F7F7F"/>
          </a:solidFill>
          <a:latin typeface="+mn-lt"/>
          <a:ea typeface="+mn-ea"/>
        </a:defRPr>
      </a:lvl2pPr>
      <a:lvl3pPr marL="1143000" indent="-228600" algn="l" rtl="0" eaLnBrk="0" fontAlgn="base" hangingPunct="0">
        <a:lnSpc>
          <a:spcPts val="3600"/>
        </a:lnSpc>
        <a:spcBef>
          <a:spcPct val="20000"/>
        </a:spcBef>
        <a:spcAft>
          <a:spcPct val="0"/>
        </a:spcAft>
        <a:buFont typeface="Arial" charset="0"/>
        <a:buChar char="•"/>
        <a:defRPr b="1">
          <a:solidFill>
            <a:srgbClr val="7F7F7F"/>
          </a:solidFill>
          <a:latin typeface="+mn-lt"/>
          <a:ea typeface="+mn-ea"/>
        </a:defRPr>
      </a:lvl3pPr>
      <a:lvl4pPr marL="1600200" indent="-228600" algn="l" rtl="0" eaLnBrk="0" fontAlgn="base" hangingPunct="0">
        <a:lnSpc>
          <a:spcPts val="3600"/>
        </a:lnSpc>
        <a:spcBef>
          <a:spcPct val="20000"/>
        </a:spcBef>
        <a:spcAft>
          <a:spcPct val="0"/>
        </a:spcAft>
        <a:buFont typeface="Arial" charset="0"/>
        <a:buChar char="–"/>
        <a:defRPr sz="1600" b="1">
          <a:solidFill>
            <a:srgbClr val="7F7F7F"/>
          </a:solidFill>
          <a:latin typeface="+mn-lt"/>
          <a:ea typeface="+mn-ea"/>
        </a:defRPr>
      </a:lvl4pPr>
      <a:lvl5pPr marL="2057400" indent="-228600" algn="l" rtl="0" eaLnBrk="0" fontAlgn="base" hangingPunct="0">
        <a:lnSpc>
          <a:spcPts val="3600"/>
        </a:lnSpc>
        <a:spcBef>
          <a:spcPct val="20000"/>
        </a:spcBef>
        <a:spcAft>
          <a:spcPct val="0"/>
        </a:spcAft>
        <a:buFont typeface="Arial" charset="0"/>
        <a:buChar char="»"/>
        <a:defRPr sz="1600" b="1">
          <a:solidFill>
            <a:srgbClr val="7F7F7F"/>
          </a:solidFill>
          <a:latin typeface="+mn-lt"/>
          <a:ea typeface="+mn-ea"/>
        </a:defRPr>
      </a:lvl5pPr>
      <a:lvl6pPr marL="25146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6pPr>
      <a:lvl7pPr marL="29718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7pPr>
      <a:lvl8pPr marL="34290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8pPr>
      <a:lvl9pPr marL="38862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250825" y="115888"/>
            <a:ext cx="6084888" cy="6699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单击此处母版编辑标题</a:t>
            </a:r>
          </a:p>
        </p:txBody>
      </p:sp>
      <p:sp>
        <p:nvSpPr>
          <p:cNvPr id="2051" name="文本占位符 2"/>
          <p:cNvSpPr>
            <a:spLocks noGrp="1" noChangeArrowheads="1"/>
          </p:cNvSpPr>
          <p:nvPr>
            <p:ph type="body" idx="1"/>
          </p:nvPr>
        </p:nvSpPr>
        <p:spPr bwMode="auto">
          <a:xfrm>
            <a:off x="250825" y="1628775"/>
            <a:ext cx="8572500" cy="4786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单击此处编辑母版一级标题</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Rectangle 6"/>
          <p:cNvSpPr>
            <a:spLocks noGrp="1" noChangeArrowheads="1"/>
          </p:cNvSpPr>
          <p:nvPr>
            <p:ph type="sldNum" sz="quarter" idx="4"/>
          </p:nvPr>
        </p:nvSpPr>
        <p:spPr bwMode="auto">
          <a:xfrm>
            <a:off x="6724650" y="6429375"/>
            <a:ext cx="2133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solidFill>
                  <a:srgbClr val="7F7F7F"/>
                </a:solidFill>
                <a:ea typeface="BatangChe" pitchFamily="49" charset="-127"/>
              </a:defRPr>
            </a:lvl1pPr>
          </a:lstStyle>
          <a:p>
            <a:pPr>
              <a:defRPr/>
            </a:pPr>
            <a:r>
              <a:rPr lang="en-US" altLang="zh-CN"/>
              <a:t>  . </a:t>
            </a:r>
            <a:fld id="{579B37F6-033A-4EBB-9083-7C1E1860F87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42" r:id="rId1"/>
    <p:sldLayoutId id="2147484143" r:id="rId2"/>
    <p:sldLayoutId id="2147484149" r:id="rId3"/>
    <p:sldLayoutId id="2147484144" r:id="rId4"/>
  </p:sldLayoutIdLst>
  <p:hf hdr="0" ftr="0" dt="0"/>
  <p:txStyles>
    <p:titleStyle>
      <a:lvl1pPr algn="l" rtl="0" eaLnBrk="0" fontAlgn="base" hangingPunct="0">
        <a:spcBef>
          <a:spcPct val="0"/>
        </a:spcBef>
        <a:spcAft>
          <a:spcPct val="0"/>
        </a:spcAft>
        <a:buFont typeface="Wingdings" pitchFamily="2" charset="2"/>
        <a:defRPr sz="2400" b="1">
          <a:solidFill>
            <a:srgbClr val="A18449"/>
          </a:solidFill>
          <a:latin typeface="+mj-lt"/>
          <a:ea typeface="+mj-ea"/>
          <a:cs typeface="+mj-cs"/>
        </a:defRPr>
      </a:lvl1pPr>
      <a:lvl2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2pPr>
      <a:lvl3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3pPr>
      <a:lvl4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4pPr>
      <a:lvl5pPr algn="l" rtl="0" eaLnBrk="0" fontAlgn="base" hangingPunct="0">
        <a:spcBef>
          <a:spcPct val="0"/>
        </a:spcBef>
        <a:spcAft>
          <a:spcPct val="0"/>
        </a:spcAft>
        <a:buFont typeface="Wingdings" pitchFamily="2" charset="2"/>
        <a:defRPr sz="2400" b="1">
          <a:solidFill>
            <a:srgbClr val="A18449"/>
          </a:solidFill>
          <a:latin typeface="Tahoma" pitchFamily="34" charset="0"/>
          <a:ea typeface="黑体" pitchFamily="2" charset="-122"/>
        </a:defRPr>
      </a:lvl5pPr>
      <a:lvl6pPr marL="4572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6pPr>
      <a:lvl7pPr marL="9144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7pPr>
      <a:lvl8pPr marL="13716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8pPr>
      <a:lvl9pPr marL="1828800" algn="l" rtl="0" eaLnBrk="0" fontAlgn="base" hangingPunct="0">
        <a:spcBef>
          <a:spcPct val="0"/>
        </a:spcBef>
        <a:spcAft>
          <a:spcPct val="0"/>
        </a:spcAft>
        <a:buFont typeface="Wingdings" pitchFamily="2" charset="2"/>
        <a:buChar char="l"/>
        <a:defRPr sz="3200" b="1">
          <a:solidFill>
            <a:srgbClr val="395BB9"/>
          </a:solidFill>
          <a:latin typeface="Tahoma" pitchFamily="34" charset="0"/>
          <a:ea typeface="黑体" pitchFamily="2" charset="-122"/>
        </a:defRPr>
      </a:lvl9pPr>
    </p:titleStyle>
    <p:bodyStyle>
      <a:lvl1pPr marL="342900" indent="-342900" algn="l" rtl="0" eaLnBrk="0" fontAlgn="base" hangingPunct="0">
        <a:lnSpc>
          <a:spcPts val="3600"/>
        </a:lnSpc>
        <a:spcBef>
          <a:spcPct val="0"/>
        </a:spcBef>
        <a:spcAft>
          <a:spcPct val="0"/>
        </a:spcAft>
        <a:buFont typeface="Wingdings" pitchFamily="2" charset="2"/>
        <a:buChar char="§"/>
        <a:defRPr sz="2400" b="1">
          <a:solidFill>
            <a:srgbClr val="395BB9"/>
          </a:solidFill>
          <a:latin typeface="+mn-lt"/>
          <a:ea typeface="+mn-ea"/>
          <a:cs typeface="+mn-cs"/>
        </a:defRPr>
      </a:lvl1pPr>
      <a:lvl2pPr marL="742950" indent="-285750" algn="l" rtl="0" eaLnBrk="0" fontAlgn="base" hangingPunct="0">
        <a:lnSpc>
          <a:spcPts val="3600"/>
        </a:lnSpc>
        <a:spcBef>
          <a:spcPct val="20000"/>
        </a:spcBef>
        <a:spcAft>
          <a:spcPct val="0"/>
        </a:spcAft>
        <a:buFont typeface="Arial" charset="0"/>
        <a:buChar char="–"/>
        <a:defRPr sz="2000" b="1">
          <a:solidFill>
            <a:srgbClr val="7F7F7F"/>
          </a:solidFill>
          <a:latin typeface="+mn-lt"/>
          <a:ea typeface="+mn-ea"/>
        </a:defRPr>
      </a:lvl2pPr>
      <a:lvl3pPr marL="1143000" indent="-228600" algn="l" rtl="0" eaLnBrk="0" fontAlgn="base" hangingPunct="0">
        <a:lnSpc>
          <a:spcPts val="3600"/>
        </a:lnSpc>
        <a:spcBef>
          <a:spcPct val="20000"/>
        </a:spcBef>
        <a:spcAft>
          <a:spcPct val="0"/>
        </a:spcAft>
        <a:buFont typeface="Arial" charset="0"/>
        <a:buChar char="•"/>
        <a:defRPr b="1">
          <a:solidFill>
            <a:srgbClr val="7F7F7F"/>
          </a:solidFill>
          <a:latin typeface="+mn-lt"/>
          <a:ea typeface="+mn-ea"/>
        </a:defRPr>
      </a:lvl3pPr>
      <a:lvl4pPr marL="1600200" indent="-228600" algn="l" rtl="0" eaLnBrk="0" fontAlgn="base" hangingPunct="0">
        <a:lnSpc>
          <a:spcPts val="3600"/>
        </a:lnSpc>
        <a:spcBef>
          <a:spcPct val="20000"/>
        </a:spcBef>
        <a:spcAft>
          <a:spcPct val="0"/>
        </a:spcAft>
        <a:buFont typeface="Arial" charset="0"/>
        <a:buChar char="–"/>
        <a:defRPr sz="1600" b="1">
          <a:solidFill>
            <a:srgbClr val="7F7F7F"/>
          </a:solidFill>
          <a:latin typeface="+mn-lt"/>
          <a:ea typeface="+mn-ea"/>
        </a:defRPr>
      </a:lvl4pPr>
      <a:lvl5pPr marL="2057400" indent="-228600" algn="l" rtl="0" eaLnBrk="0" fontAlgn="base" hangingPunct="0">
        <a:lnSpc>
          <a:spcPts val="3600"/>
        </a:lnSpc>
        <a:spcBef>
          <a:spcPct val="20000"/>
        </a:spcBef>
        <a:spcAft>
          <a:spcPct val="0"/>
        </a:spcAft>
        <a:buFont typeface="Arial" charset="0"/>
        <a:buChar char="»"/>
        <a:defRPr sz="1600" b="1">
          <a:solidFill>
            <a:srgbClr val="7F7F7F"/>
          </a:solidFill>
          <a:latin typeface="+mn-lt"/>
          <a:ea typeface="+mn-ea"/>
        </a:defRPr>
      </a:lvl5pPr>
      <a:lvl6pPr marL="25146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6pPr>
      <a:lvl7pPr marL="29718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7pPr>
      <a:lvl8pPr marL="34290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8pPr>
      <a:lvl9pPr marL="3886200" indent="-228600" algn="l" rtl="0" eaLnBrk="0" fontAlgn="base" hangingPunct="0">
        <a:lnSpc>
          <a:spcPts val="3600"/>
        </a:lnSpc>
        <a:spcBef>
          <a:spcPct val="20000"/>
        </a:spcBef>
        <a:spcAft>
          <a:spcPct val="0"/>
        </a:spcAft>
        <a:buFont typeface="Arial" pitchFamily="34" charset="0"/>
        <a:buChar char="»"/>
        <a:defRPr sz="2000" b="1">
          <a:solidFill>
            <a:srgbClr val="7F7F7F"/>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5.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48.png"/><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8194" name="标题 1"/>
          <p:cNvSpPr>
            <a:spLocks noGrp="1" noChangeArrowheads="1"/>
          </p:cNvSpPr>
          <p:nvPr>
            <p:ph type="title" idx="4294967295"/>
          </p:nvPr>
        </p:nvSpPr>
        <p:spPr bwMode="auto">
          <a:xfrm>
            <a:off x="755576" y="1285875"/>
            <a:ext cx="7776864" cy="1368425"/>
          </a:xfrm>
          <a:prstGeom prst="rect">
            <a:avLst/>
          </a:prstGeom>
          <a:noFill/>
          <a:ln>
            <a:miter lim="800000"/>
            <a:headEnd/>
            <a:tailEnd/>
          </a:ln>
        </p:spPr>
        <p:txBody>
          <a:bodyPr anchor="b"/>
          <a:lstStyle/>
          <a:p>
            <a:pPr>
              <a:spcBef>
                <a:spcPct val="50000"/>
              </a:spcBef>
            </a:pPr>
            <a:r>
              <a:rPr lang="zh-CN" altLang="en-US" sz="4000" dirty="0" smtClean="0">
                <a:latin typeface="华文行楷" pitchFamily="2" charset="-122"/>
                <a:ea typeface="华文行楷" pitchFamily="2" charset="-122"/>
              </a:rPr>
              <a:t>卫星导航系统原理和应用 </a:t>
            </a:r>
            <a:r>
              <a:rPr lang="en-US" altLang="zh-CN" sz="4000" dirty="0" smtClean="0">
                <a:latin typeface="华文行楷" pitchFamily="2" charset="-122"/>
                <a:ea typeface="华文行楷" pitchFamily="2" charset="-122"/>
              </a:rPr>
              <a:t/>
            </a:r>
            <a:br>
              <a:rPr lang="en-US" altLang="zh-CN" sz="4000" dirty="0" smtClean="0">
                <a:latin typeface="华文行楷" pitchFamily="2" charset="-122"/>
                <a:ea typeface="华文行楷" pitchFamily="2" charset="-122"/>
              </a:rPr>
            </a:br>
            <a:r>
              <a:rPr lang="en-US" altLang="zh-CN" sz="3600" dirty="0" smtClean="0">
                <a:latin typeface="Times New Roman" pitchFamily="18" charset="0"/>
                <a:ea typeface="华文行楷" pitchFamily="2" charset="-122"/>
                <a:cs typeface="Times New Roman" pitchFamily="18" charset="0"/>
              </a:rPr>
              <a:t>GPS</a:t>
            </a:r>
            <a:r>
              <a:rPr lang="zh-CN" altLang="en-US" sz="4000" dirty="0" smtClean="0">
                <a:latin typeface="Times New Roman" pitchFamily="18" charset="0"/>
                <a:ea typeface="华文行楷" pitchFamily="2" charset="-122"/>
                <a:cs typeface="Times New Roman" pitchFamily="18" charset="0"/>
              </a:rPr>
              <a:t>和北斗</a:t>
            </a:r>
            <a:r>
              <a:rPr lang="en-US" altLang="zh-CN" sz="4000" dirty="0" smtClean="0">
                <a:latin typeface="Times New Roman" pitchFamily="18" charset="0"/>
                <a:ea typeface="华文行楷" pitchFamily="2" charset="-122"/>
                <a:cs typeface="Times New Roman" pitchFamily="18" charset="0"/>
              </a:rPr>
              <a:t>II</a:t>
            </a:r>
            <a:endParaRPr lang="en-US" altLang="zh-CN" sz="4000" dirty="0">
              <a:latin typeface="Times New Roman" pitchFamily="18" charset="0"/>
              <a:ea typeface="华文行楷" pitchFamily="2" charset="-122"/>
              <a:cs typeface="Times New Roman" pitchFamily="18" charset="0"/>
            </a:endParaRPr>
          </a:p>
        </p:txBody>
      </p:sp>
    </p:spTree>
  </p:cSld>
  <p:clrMapOvr>
    <a:masterClrMapping/>
  </p:clrMapOvr>
  <p:transition spd="slow">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457200" y="142875"/>
            <a:ext cx="4690864" cy="693837"/>
          </a:xfrm>
        </p:spPr>
        <p:txBody>
          <a:bodyPr/>
          <a:lstStyle/>
          <a:p>
            <a:pPr eaLnBrk="1" hangingPunct="1"/>
            <a:r>
              <a:rPr lang="zh-CN" altLang="en-US" sz="3200" dirty="0" smtClean="0">
                <a:ea typeface="宋体" charset="-122"/>
              </a:rPr>
              <a:t>经纬度坐标系</a:t>
            </a:r>
            <a:endParaRPr lang="zh-CN" altLang="en-US" sz="3200" b="0" i="0" dirty="0" smtClean="0">
              <a:latin typeface="黑体" pitchFamily="2" charset="-122"/>
              <a:ea typeface="黑体" pitchFamily="2" charset="-122"/>
            </a:endParaRPr>
          </a:p>
        </p:txBody>
      </p:sp>
      <p:sp>
        <p:nvSpPr>
          <p:cNvPr id="5" name="Rectangle 3"/>
          <p:cNvSpPr txBox="1">
            <a:spLocks noChangeArrowheads="1"/>
          </p:cNvSpPr>
          <p:nvPr/>
        </p:nvSpPr>
        <p:spPr bwMode="auto">
          <a:xfrm>
            <a:off x="457200" y="1600200"/>
            <a:ext cx="3827463" cy="4530725"/>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经纬度坐标系即人们日常生活中经常使用的经度、纬度和高度坐标系，又名测地坐标系</a:t>
            </a:r>
            <a:r>
              <a:rPr lang="en-US" altLang="zh-CN" sz="2000" b="1" kern="0" dirty="0">
                <a:solidFill>
                  <a:schemeClr val="tx2"/>
                </a:solidFill>
                <a:latin typeface="宋体" pitchFamily="2" charset="-122"/>
              </a:rPr>
              <a:t>(</a:t>
            </a:r>
            <a:r>
              <a:rPr lang="en-US" altLang="zh-CN" sz="2000" b="1" i="1" kern="0" dirty="0">
                <a:solidFill>
                  <a:schemeClr val="tx2"/>
                </a:solidFill>
                <a:latin typeface="宋体" pitchFamily="2" charset="-122"/>
              </a:rPr>
              <a:t>Geodetic Frame</a:t>
            </a:r>
            <a:r>
              <a:rPr lang="en-US" altLang="zh-CN" sz="2000" b="1" kern="0" dirty="0">
                <a:solidFill>
                  <a:schemeClr val="tx2"/>
                </a:solidFill>
                <a:latin typeface="宋体" pitchFamily="2" charset="-122"/>
              </a:rPr>
              <a:t>)</a:t>
            </a:r>
            <a:r>
              <a:rPr lang="zh-CN" altLang="en-US" sz="2000" b="1" kern="0" dirty="0">
                <a:solidFill>
                  <a:schemeClr val="tx2"/>
                </a:solidFill>
                <a:latin typeface="宋体" pitchFamily="2" charset="-122"/>
              </a:rPr>
              <a:t> 。地球的形状大体和一个旋转椭球相似，两极之间的长度略短于赤道所在平面的直径。大地水准面的定义是一个非常复杂的过程 。本初子午面就是通过英国格林威治天文台的子午面 。经纬度坐标系和地心地固坐标系之间可以相互转换。</a:t>
            </a:r>
          </a:p>
        </p:txBody>
      </p:sp>
      <p:pic>
        <p:nvPicPr>
          <p:cNvPr id="26628" name="Picture 4"/>
          <p:cNvPicPr>
            <a:picLocks noChangeAspect="1" noChangeArrowheads="1"/>
          </p:cNvPicPr>
          <p:nvPr/>
        </p:nvPicPr>
        <p:blipFill>
          <a:blip r:embed="rId2" cstate="print"/>
          <a:srcRect/>
          <a:stretch>
            <a:fillRect/>
          </a:stretch>
        </p:blipFill>
        <p:spPr bwMode="auto">
          <a:xfrm>
            <a:off x="4716463" y="1268413"/>
            <a:ext cx="4083050" cy="4824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zh-CN" sz="3200" dirty="0">
                <a:latin typeface="宋体" pitchFamily="2" charset="-122"/>
                <a:ea typeface="宋体" pitchFamily="2" charset="-122"/>
              </a:rPr>
              <a:t>ECEF</a:t>
            </a:r>
            <a:r>
              <a:rPr lang="zh-CN" altLang="en-US" sz="3200" dirty="0">
                <a:latin typeface="宋体" pitchFamily="2" charset="-122"/>
                <a:ea typeface="宋体" pitchFamily="2" charset="-122"/>
              </a:rPr>
              <a:t>坐标系</a:t>
            </a:r>
          </a:p>
        </p:txBody>
      </p:sp>
      <p:sp>
        <p:nvSpPr>
          <p:cNvPr id="17411" name="Rectangle 3"/>
          <p:cNvSpPr>
            <a:spLocks noGrp="1" noChangeArrowheads="1"/>
          </p:cNvSpPr>
          <p:nvPr>
            <p:ph type="body" idx="1"/>
          </p:nvPr>
        </p:nvSpPr>
        <p:spPr>
          <a:xfrm>
            <a:off x="285720" y="2000240"/>
            <a:ext cx="4286280" cy="4030659"/>
          </a:xfrm>
        </p:spPr>
        <p:txBody>
          <a:bodyPr/>
          <a:lstStyle/>
          <a:p>
            <a:pPr>
              <a:lnSpc>
                <a:spcPct val="100000"/>
              </a:lnSpc>
            </a:pPr>
            <a:r>
              <a:rPr lang="en-US" altLang="zh-CN" sz="2000" dirty="0">
                <a:solidFill>
                  <a:schemeClr val="tx2"/>
                </a:solidFill>
                <a:latin typeface="宋体" pitchFamily="2" charset="-122"/>
                <a:ea typeface="宋体" pitchFamily="2" charset="-122"/>
              </a:rPr>
              <a:t>ECEF</a:t>
            </a:r>
            <a:r>
              <a:rPr lang="zh-CN" altLang="en-US" sz="2000" dirty="0">
                <a:solidFill>
                  <a:schemeClr val="tx2"/>
                </a:solidFill>
                <a:latin typeface="宋体" pitchFamily="2" charset="-122"/>
                <a:ea typeface="宋体" pitchFamily="2" charset="-122"/>
              </a:rPr>
              <a:t>坐标系是直角坐标系，其原点在地心，</a:t>
            </a:r>
            <a:r>
              <a:rPr lang="en-US" altLang="zh-CN" sz="2000" dirty="0">
                <a:solidFill>
                  <a:schemeClr val="tx2"/>
                </a:solidFill>
                <a:latin typeface="宋体" pitchFamily="2" charset="-122"/>
                <a:ea typeface="宋体" pitchFamily="2" charset="-122"/>
              </a:rPr>
              <a:t>X </a:t>
            </a:r>
            <a:r>
              <a:rPr lang="zh-CN" altLang="en-US" sz="2000" dirty="0">
                <a:solidFill>
                  <a:schemeClr val="tx2"/>
                </a:solidFill>
                <a:latin typeface="宋体" pitchFamily="2" charset="-122"/>
                <a:ea typeface="宋体" pitchFamily="2" charset="-122"/>
              </a:rPr>
              <a:t>轴指向本初子午面和赤道的交点，即经线和纬线的交点；</a:t>
            </a:r>
            <a:r>
              <a:rPr lang="en-US" altLang="zh-CN" sz="2000" dirty="0">
                <a:solidFill>
                  <a:schemeClr val="tx2"/>
                </a:solidFill>
                <a:latin typeface="宋体" pitchFamily="2" charset="-122"/>
                <a:ea typeface="宋体" pitchFamily="2" charset="-122"/>
              </a:rPr>
              <a:t>Z </a:t>
            </a:r>
            <a:r>
              <a:rPr lang="zh-CN" altLang="en-US" sz="2000" dirty="0">
                <a:solidFill>
                  <a:schemeClr val="tx2"/>
                </a:solidFill>
                <a:latin typeface="宋体" pitchFamily="2" charset="-122"/>
                <a:ea typeface="宋体" pitchFamily="2" charset="-122"/>
              </a:rPr>
              <a:t>轴指向地球的北极，即轴和地球自转轴重合；</a:t>
            </a:r>
            <a:r>
              <a:rPr lang="en-US" altLang="zh-CN" sz="2000" dirty="0">
                <a:solidFill>
                  <a:schemeClr val="tx2"/>
                </a:solidFill>
                <a:latin typeface="宋体" pitchFamily="2" charset="-122"/>
                <a:ea typeface="宋体" pitchFamily="2" charset="-122"/>
              </a:rPr>
              <a:t>Y </a:t>
            </a:r>
            <a:r>
              <a:rPr lang="zh-CN" altLang="en-US" sz="2000" dirty="0">
                <a:solidFill>
                  <a:schemeClr val="tx2"/>
                </a:solidFill>
                <a:latin typeface="宋体" pitchFamily="2" charset="-122"/>
                <a:ea typeface="宋体" pitchFamily="2" charset="-122"/>
              </a:rPr>
              <a:t>轴和</a:t>
            </a:r>
            <a:r>
              <a:rPr lang="en-US" altLang="zh-CN" sz="2000" dirty="0">
                <a:solidFill>
                  <a:schemeClr val="tx2"/>
                </a:solidFill>
                <a:latin typeface="宋体" pitchFamily="2" charset="-122"/>
                <a:ea typeface="宋体" pitchFamily="2" charset="-122"/>
              </a:rPr>
              <a:t>X</a:t>
            </a:r>
            <a:r>
              <a:rPr lang="zh-CN" altLang="en-US" sz="2000" dirty="0">
                <a:solidFill>
                  <a:schemeClr val="tx2"/>
                </a:solidFill>
                <a:latin typeface="宋体" pitchFamily="2" charset="-122"/>
                <a:ea typeface="宋体" pitchFamily="2" charset="-122"/>
              </a:rPr>
              <a:t>轴、</a:t>
            </a:r>
            <a:r>
              <a:rPr lang="en-US" altLang="zh-CN" sz="2000" dirty="0">
                <a:solidFill>
                  <a:schemeClr val="tx2"/>
                </a:solidFill>
                <a:latin typeface="宋体" pitchFamily="2" charset="-122"/>
                <a:ea typeface="宋体" pitchFamily="2" charset="-122"/>
              </a:rPr>
              <a:t>Z</a:t>
            </a:r>
            <a:r>
              <a:rPr lang="zh-CN" altLang="en-US" sz="2000" dirty="0">
                <a:solidFill>
                  <a:schemeClr val="tx2"/>
                </a:solidFill>
                <a:latin typeface="宋体" pitchFamily="2" charset="-122"/>
                <a:ea typeface="宋体" pitchFamily="2" charset="-122"/>
              </a:rPr>
              <a:t>轴一起构成右手系。</a:t>
            </a:r>
            <a:r>
              <a:rPr lang="en-US" altLang="zh-CN" sz="2000" dirty="0">
                <a:solidFill>
                  <a:schemeClr val="tx2"/>
                </a:solidFill>
                <a:latin typeface="宋体" pitchFamily="2" charset="-122"/>
                <a:ea typeface="宋体" pitchFamily="2" charset="-122"/>
              </a:rPr>
              <a:t>ECEF</a:t>
            </a:r>
            <a:r>
              <a:rPr lang="zh-CN" altLang="en-US" sz="2000" dirty="0">
                <a:solidFill>
                  <a:schemeClr val="tx2"/>
                </a:solidFill>
                <a:latin typeface="宋体" pitchFamily="2" charset="-122"/>
                <a:ea typeface="宋体" pitchFamily="2" charset="-122"/>
              </a:rPr>
              <a:t>坐标系不是惯性系，其旋转角速度约为</a:t>
            </a:r>
            <a:r>
              <a:rPr lang="en-US" altLang="zh-CN" sz="2000" dirty="0">
                <a:solidFill>
                  <a:schemeClr val="tx2"/>
                </a:solidFill>
                <a:latin typeface="宋体" pitchFamily="2" charset="-122"/>
                <a:ea typeface="宋体" pitchFamily="2" charset="-122"/>
              </a:rPr>
              <a:t>7.292115E-5</a:t>
            </a:r>
            <a:r>
              <a:rPr lang="zh-CN" altLang="en-US" sz="2000" dirty="0">
                <a:solidFill>
                  <a:schemeClr val="tx2"/>
                </a:solidFill>
                <a:latin typeface="宋体" pitchFamily="2" charset="-122"/>
                <a:ea typeface="宋体" pitchFamily="2" charset="-122"/>
              </a:rPr>
              <a:t>弧度</a:t>
            </a:r>
            <a:r>
              <a:rPr lang="en-US" altLang="zh-CN" sz="2000" dirty="0">
                <a:solidFill>
                  <a:schemeClr val="tx2"/>
                </a:solidFill>
                <a:latin typeface="宋体" pitchFamily="2" charset="-122"/>
                <a:ea typeface="宋体" pitchFamily="2" charset="-122"/>
              </a:rPr>
              <a:t>/</a:t>
            </a:r>
            <a:r>
              <a:rPr lang="zh-CN" altLang="en-US" sz="2000" dirty="0">
                <a:solidFill>
                  <a:schemeClr val="tx2"/>
                </a:solidFill>
                <a:latin typeface="宋体" pitchFamily="2" charset="-122"/>
                <a:ea typeface="宋体" pitchFamily="2" charset="-122"/>
              </a:rPr>
              <a:t>秒。在定位解算中，</a:t>
            </a:r>
            <a:r>
              <a:rPr lang="en-US" altLang="zh-CN" sz="2000" dirty="0">
                <a:solidFill>
                  <a:schemeClr val="tx2"/>
                </a:solidFill>
                <a:latin typeface="宋体" pitchFamily="2" charset="-122"/>
                <a:ea typeface="宋体" pitchFamily="2" charset="-122"/>
              </a:rPr>
              <a:t>ECEF</a:t>
            </a:r>
            <a:r>
              <a:rPr lang="zh-CN" altLang="en-US" sz="2000" dirty="0">
                <a:solidFill>
                  <a:schemeClr val="tx2"/>
                </a:solidFill>
                <a:latin typeface="宋体" pitchFamily="2" charset="-122"/>
                <a:ea typeface="宋体" pitchFamily="2" charset="-122"/>
              </a:rPr>
              <a:t>坐标系在卫星信号传输时间中的旋转角度不可以忽略。</a:t>
            </a:r>
            <a:r>
              <a:rPr lang="zh-CN" altLang="en-US" dirty="0"/>
              <a:t> </a:t>
            </a:r>
          </a:p>
        </p:txBody>
      </p:sp>
      <p:pic>
        <p:nvPicPr>
          <p:cNvPr id="17412" name="Picture 4"/>
          <p:cNvPicPr>
            <a:picLocks noChangeAspect="1" noChangeArrowheads="1"/>
          </p:cNvPicPr>
          <p:nvPr/>
        </p:nvPicPr>
        <p:blipFill>
          <a:blip r:embed="rId2"/>
          <a:srcRect/>
          <a:stretch>
            <a:fillRect/>
          </a:stretch>
        </p:blipFill>
        <p:spPr bwMode="auto">
          <a:xfrm>
            <a:off x="4643438" y="1125538"/>
            <a:ext cx="4267200" cy="4464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457200" y="142875"/>
            <a:ext cx="5770984" cy="765845"/>
          </a:xfrm>
        </p:spPr>
        <p:txBody>
          <a:bodyPr/>
          <a:lstStyle/>
          <a:p>
            <a:pPr eaLnBrk="1" hangingPunct="1"/>
            <a:r>
              <a:rPr lang="zh-CN" altLang="en-US" sz="3200" dirty="0" smtClean="0">
                <a:ea typeface="宋体" charset="-122"/>
              </a:rPr>
              <a:t>导航坐标系（</a:t>
            </a:r>
            <a:r>
              <a:rPr lang="en-US" altLang="zh-CN" sz="3200" dirty="0" smtClean="0">
                <a:ea typeface="宋体" charset="-122"/>
              </a:rPr>
              <a:t>ENU</a:t>
            </a:r>
            <a:r>
              <a:rPr lang="zh-CN" altLang="en-US" sz="3200" dirty="0" smtClean="0">
                <a:ea typeface="宋体" charset="-122"/>
              </a:rPr>
              <a:t>或</a:t>
            </a:r>
            <a:r>
              <a:rPr lang="en-US" altLang="zh-CN" sz="3200" dirty="0" smtClean="0">
                <a:ea typeface="宋体" charset="-122"/>
              </a:rPr>
              <a:t>NED</a:t>
            </a:r>
            <a:r>
              <a:rPr lang="zh-CN" altLang="en-US" sz="3200" dirty="0" smtClean="0">
                <a:ea typeface="宋体" charset="-122"/>
              </a:rPr>
              <a:t>）</a:t>
            </a:r>
            <a:endParaRPr lang="zh-CN" altLang="en-US" sz="3200" b="0" i="0" dirty="0" smtClean="0">
              <a:latin typeface="黑体" pitchFamily="2" charset="-122"/>
              <a:ea typeface="黑体" pitchFamily="2" charset="-122"/>
            </a:endParaRPr>
          </a:p>
        </p:txBody>
      </p:sp>
      <p:sp>
        <p:nvSpPr>
          <p:cNvPr id="5" name="Rectangle 3"/>
          <p:cNvSpPr txBox="1">
            <a:spLocks noChangeArrowheads="1"/>
          </p:cNvSpPr>
          <p:nvPr/>
        </p:nvSpPr>
        <p:spPr bwMode="auto">
          <a:xfrm>
            <a:off x="457200" y="1412776"/>
            <a:ext cx="3609975" cy="4718149"/>
          </a:xfrm>
          <a:prstGeom prst="rect">
            <a:avLst/>
          </a:prstGeom>
          <a:noFill/>
          <a:ln w="9525">
            <a:noFill/>
            <a:miter lim="800000"/>
            <a:headEnd/>
            <a:tailEnd/>
          </a:ln>
        </p:spPr>
        <p:txBody>
          <a:bodyPr/>
          <a:lstStyle/>
          <a:p>
            <a:pPr marL="342900" indent="-342900" algn="just"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对于地球表面上的一点，导航坐标系原点就是</a:t>
            </a:r>
            <a:r>
              <a:rPr lang="en-US" altLang="zh-CN" sz="2000" b="1" kern="0" dirty="0">
                <a:solidFill>
                  <a:schemeClr val="tx2"/>
                </a:solidFill>
                <a:latin typeface="宋体" pitchFamily="2" charset="-122"/>
              </a:rPr>
              <a:t>P</a:t>
            </a:r>
            <a:r>
              <a:rPr lang="zh-CN" altLang="en-US" sz="2000" b="1" kern="0" dirty="0">
                <a:solidFill>
                  <a:schemeClr val="tx2"/>
                </a:solidFill>
                <a:latin typeface="宋体" pitchFamily="2" charset="-122"/>
              </a:rPr>
              <a:t>点，过</a:t>
            </a:r>
            <a:r>
              <a:rPr lang="en-US" altLang="zh-CN" sz="2000" b="1" kern="0" dirty="0">
                <a:solidFill>
                  <a:schemeClr val="tx2"/>
                </a:solidFill>
                <a:latin typeface="宋体" pitchFamily="2" charset="-122"/>
              </a:rPr>
              <a:t>P</a:t>
            </a:r>
            <a:r>
              <a:rPr lang="zh-CN" altLang="en-US" sz="2000" b="1" kern="0" dirty="0">
                <a:solidFill>
                  <a:schemeClr val="tx2"/>
                </a:solidFill>
                <a:latin typeface="宋体" pitchFamily="2" charset="-122"/>
              </a:rPr>
              <a:t>点做一个地球椭球面的切平面，取正北方向为</a:t>
            </a:r>
            <a:r>
              <a:rPr lang="en-US" altLang="zh-CN" sz="2000" b="1" kern="0" dirty="0">
                <a:solidFill>
                  <a:schemeClr val="tx2"/>
                </a:solidFill>
                <a:latin typeface="宋体" pitchFamily="2" charset="-122"/>
              </a:rPr>
              <a:t>Y</a:t>
            </a:r>
            <a:r>
              <a:rPr lang="zh-CN" altLang="en-US" sz="2000" b="1" kern="0" dirty="0">
                <a:solidFill>
                  <a:schemeClr val="tx2"/>
                </a:solidFill>
                <a:latin typeface="宋体" pitchFamily="2" charset="-122"/>
              </a:rPr>
              <a:t>轴，正东方向为</a:t>
            </a:r>
            <a:r>
              <a:rPr lang="en-US" altLang="zh-CN" sz="2000" b="1" kern="0" dirty="0">
                <a:solidFill>
                  <a:schemeClr val="tx2"/>
                </a:solidFill>
                <a:latin typeface="宋体" pitchFamily="2" charset="-122"/>
              </a:rPr>
              <a:t>X</a:t>
            </a:r>
            <a:r>
              <a:rPr lang="zh-CN" altLang="en-US" sz="2000" b="1" kern="0" dirty="0">
                <a:solidFill>
                  <a:schemeClr val="tx2"/>
                </a:solidFill>
                <a:latin typeface="宋体" pitchFamily="2" charset="-122"/>
              </a:rPr>
              <a:t>轴，</a:t>
            </a:r>
            <a:r>
              <a:rPr lang="en-US" altLang="zh-CN" sz="2000" b="1" kern="0" dirty="0">
                <a:solidFill>
                  <a:schemeClr val="tx2"/>
                </a:solidFill>
                <a:latin typeface="宋体" pitchFamily="2" charset="-122"/>
              </a:rPr>
              <a:t>Z</a:t>
            </a:r>
            <a:r>
              <a:rPr lang="zh-CN" altLang="en-US" sz="2000" b="1" kern="0" dirty="0">
                <a:solidFill>
                  <a:schemeClr val="tx2"/>
                </a:solidFill>
                <a:latin typeface="宋体" pitchFamily="2" charset="-122"/>
              </a:rPr>
              <a:t>轴指向法线方向。导航坐标系是由目标点的位置决定的，当目标点移动的时候，对应的导航坐标系也随之变动。</a:t>
            </a:r>
            <a:r>
              <a:rPr lang="en-US" altLang="zh-CN" sz="2000" b="1" kern="0" dirty="0">
                <a:solidFill>
                  <a:schemeClr val="tx2"/>
                </a:solidFill>
                <a:latin typeface="宋体" pitchFamily="2" charset="-122"/>
              </a:rPr>
              <a:t>ENU</a:t>
            </a:r>
            <a:r>
              <a:rPr lang="zh-CN" altLang="en-US" sz="2000" b="1" kern="0" dirty="0">
                <a:solidFill>
                  <a:schemeClr val="tx2"/>
                </a:solidFill>
                <a:latin typeface="宋体" pitchFamily="2" charset="-122"/>
              </a:rPr>
              <a:t>坐标系和</a:t>
            </a:r>
            <a:r>
              <a:rPr lang="en-US" altLang="zh-CN" sz="2000" b="1" kern="0" dirty="0">
                <a:solidFill>
                  <a:schemeClr val="tx2"/>
                </a:solidFill>
                <a:latin typeface="宋体" pitchFamily="2" charset="-122"/>
              </a:rPr>
              <a:t>NED</a:t>
            </a:r>
            <a:r>
              <a:rPr lang="zh-CN" altLang="en-US" sz="2000" b="1" kern="0" dirty="0">
                <a:solidFill>
                  <a:schemeClr val="tx2"/>
                </a:solidFill>
                <a:latin typeface="宋体" pitchFamily="2" charset="-122"/>
              </a:rPr>
              <a:t>坐标系以及</a:t>
            </a:r>
            <a:r>
              <a:rPr lang="en-US" altLang="zh-CN" sz="2000" b="1" kern="0" dirty="0">
                <a:solidFill>
                  <a:schemeClr val="tx2"/>
                </a:solidFill>
                <a:latin typeface="宋体" pitchFamily="2" charset="-122"/>
              </a:rPr>
              <a:t>ECEF</a:t>
            </a:r>
            <a:r>
              <a:rPr lang="zh-CN" altLang="en-US" sz="2000" b="1" kern="0" dirty="0">
                <a:solidFill>
                  <a:schemeClr val="tx2"/>
                </a:solidFill>
                <a:latin typeface="宋体" pitchFamily="2" charset="-122"/>
              </a:rPr>
              <a:t>坐标系之间可以通过旋转矩阵相互转换，旋转矩阵由目标点所在的经纬度决定</a:t>
            </a:r>
            <a:r>
              <a:rPr lang="zh-CN" altLang="en-US" b="0" kern="0" dirty="0">
                <a:solidFill>
                  <a:schemeClr val="tx2"/>
                </a:solidFill>
                <a:latin typeface="+mn-lt"/>
                <a:ea typeface="+mn-ea"/>
              </a:rPr>
              <a:t>。</a:t>
            </a:r>
            <a:r>
              <a:rPr lang="zh-CN" altLang="en-US" sz="3200" b="0" kern="0" dirty="0">
                <a:solidFill>
                  <a:schemeClr val="tx2"/>
                </a:solidFill>
                <a:latin typeface="+mn-lt"/>
                <a:ea typeface="+mn-ea"/>
              </a:rPr>
              <a:t> </a:t>
            </a:r>
          </a:p>
        </p:txBody>
      </p:sp>
      <p:pic>
        <p:nvPicPr>
          <p:cNvPr id="27652" name="Picture 4"/>
          <p:cNvPicPr>
            <a:picLocks noChangeAspect="1" noChangeArrowheads="1"/>
          </p:cNvPicPr>
          <p:nvPr/>
        </p:nvPicPr>
        <p:blipFill>
          <a:blip r:embed="rId2" cstate="print"/>
          <a:srcRect/>
          <a:stretch>
            <a:fillRect/>
          </a:stretch>
        </p:blipFill>
        <p:spPr bwMode="auto">
          <a:xfrm>
            <a:off x="4572000" y="1341438"/>
            <a:ext cx="4284663" cy="4824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457200" y="142875"/>
            <a:ext cx="5482952" cy="693837"/>
          </a:xfrm>
        </p:spPr>
        <p:txBody>
          <a:bodyPr/>
          <a:lstStyle/>
          <a:p>
            <a:pPr eaLnBrk="1" hangingPunct="1"/>
            <a:r>
              <a:rPr lang="zh-CN" altLang="en-US" sz="3200" dirty="0" smtClean="0">
                <a:ea typeface="宋体" charset="-122"/>
              </a:rPr>
              <a:t>时间系统介绍</a:t>
            </a:r>
            <a:endParaRPr lang="zh-CN" altLang="en-US" sz="3200" b="0" i="0" dirty="0" smtClean="0">
              <a:latin typeface="黑体" pitchFamily="2" charset="-122"/>
              <a:ea typeface="黑体" pitchFamily="2" charset="-122"/>
            </a:endParaRPr>
          </a:p>
        </p:txBody>
      </p:sp>
      <p:sp>
        <p:nvSpPr>
          <p:cNvPr id="7" name="Rectangle 3"/>
          <p:cNvSpPr txBox="1">
            <a:spLocks noChangeArrowheads="1"/>
          </p:cNvSpPr>
          <p:nvPr/>
        </p:nvSpPr>
        <p:spPr bwMode="auto">
          <a:xfrm>
            <a:off x="457200" y="1600200"/>
            <a:ext cx="8229600" cy="4530725"/>
          </a:xfrm>
          <a:prstGeom prst="rect">
            <a:avLst/>
          </a:prstGeom>
          <a:noFill/>
          <a:ln w="9525">
            <a:noFill/>
            <a:miter lim="800000"/>
            <a:headEnd/>
            <a:tailEnd/>
          </a:ln>
        </p:spPr>
        <p:txBody>
          <a:bodyPr/>
          <a:lstStyle/>
          <a:p>
            <a:pPr marL="571500" indent="-5715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计时的基本原理都是对一个周期现象进行计数，根据周期计数而算出时间的流逝，简单如单摆系统，复杂如现代的原子钟系统。</a:t>
            </a:r>
          </a:p>
          <a:p>
            <a:pPr marL="571500" indent="-5715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精确的时间同步和时间测量对卫星导航定位系统运作的意义非常重大，因为卫星导航定位的基础就是时间同步技术 。 </a:t>
            </a:r>
          </a:p>
          <a:p>
            <a:pPr marL="571500" indent="-5715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几种常用的时间系统</a:t>
            </a:r>
          </a:p>
          <a:p>
            <a:pPr marL="1090613" lvl="2" indent="-419100" eaLnBrk="0" hangingPunct="0">
              <a:spcBef>
                <a:spcPct val="20000"/>
              </a:spcBef>
              <a:buFontTx/>
              <a:buChar char="•"/>
              <a:defRPr/>
            </a:pPr>
            <a:r>
              <a:rPr lang="zh-CN" altLang="en-US" sz="2000" b="1" kern="0" dirty="0">
                <a:solidFill>
                  <a:schemeClr val="tx2"/>
                </a:solidFill>
                <a:latin typeface="宋体" pitchFamily="2" charset="-122"/>
              </a:rPr>
              <a:t>太阳时和恒星时</a:t>
            </a:r>
          </a:p>
          <a:p>
            <a:pPr marL="1090613" lvl="2" indent="-419100" eaLnBrk="0" hangingPunct="0">
              <a:spcBef>
                <a:spcPct val="20000"/>
              </a:spcBef>
              <a:buFontTx/>
              <a:buChar char="•"/>
              <a:defRPr/>
            </a:pPr>
            <a:r>
              <a:rPr lang="zh-CN" altLang="en-US" sz="2000" b="1" kern="0" dirty="0">
                <a:solidFill>
                  <a:schemeClr val="tx2"/>
                </a:solidFill>
                <a:latin typeface="宋体" pitchFamily="2" charset="-122"/>
              </a:rPr>
              <a:t>原子时和协调世界时</a:t>
            </a:r>
            <a:r>
              <a:rPr lang="en-US" altLang="zh-CN" sz="2000" b="1" kern="0" dirty="0">
                <a:solidFill>
                  <a:schemeClr val="tx2"/>
                </a:solidFill>
                <a:latin typeface="Times New Roman" pitchFamily="18" charset="0"/>
                <a:cs typeface="Times New Roman" pitchFamily="18" charset="0"/>
              </a:rPr>
              <a:t>UTC</a:t>
            </a:r>
          </a:p>
          <a:p>
            <a:pPr marL="1090613" lvl="2" indent="-419100" eaLnBrk="0" hangingPunct="0">
              <a:spcBef>
                <a:spcPct val="20000"/>
              </a:spcBef>
              <a:buFontTx/>
              <a:buChar char="•"/>
              <a:defRPr/>
            </a:pPr>
            <a:r>
              <a:rPr lang="en-US" altLang="zh-CN" sz="2000" b="1" kern="0" dirty="0">
                <a:solidFill>
                  <a:schemeClr val="tx2"/>
                </a:solidFill>
                <a:latin typeface="Times New Roman" pitchFamily="18" charset="0"/>
                <a:cs typeface="Times New Roman" pitchFamily="18" charset="0"/>
              </a:rPr>
              <a:t>GPS</a:t>
            </a:r>
            <a:r>
              <a:rPr lang="zh-CN" altLang="en-US" sz="2000" b="1" kern="0" dirty="0">
                <a:solidFill>
                  <a:schemeClr val="tx2"/>
                </a:solidFill>
                <a:latin typeface="宋体" pitchFamily="2" charset="-122"/>
              </a:rPr>
              <a:t>时</a:t>
            </a:r>
            <a:endParaRPr lang="en-US" altLang="zh-CN" sz="2000" b="1" kern="0" dirty="0">
              <a:solidFill>
                <a:schemeClr val="tx2"/>
              </a:solidFill>
              <a:latin typeface="宋体" pitchFamily="2" charset="-122"/>
            </a:endParaRPr>
          </a:p>
          <a:p>
            <a:pPr marL="1090613" lvl="2" indent="-419100" eaLnBrk="0" hangingPunct="0">
              <a:spcBef>
                <a:spcPct val="20000"/>
              </a:spcBef>
              <a:buFontTx/>
              <a:buChar char="•"/>
              <a:defRPr/>
            </a:pPr>
            <a:r>
              <a:rPr lang="zh-CN" altLang="en-US" sz="2000" b="1" kern="0" dirty="0">
                <a:solidFill>
                  <a:schemeClr val="tx2"/>
                </a:solidFill>
                <a:latin typeface="宋体" pitchFamily="2" charset="-122"/>
              </a:rPr>
              <a:t>北斗时</a:t>
            </a:r>
          </a:p>
          <a:p>
            <a:pPr marL="571500" indent="-571500" eaLnBrk="0" hangingPunct="0">
              <a:spcBef>
                <a:spcPct val="20000"/>
              </a:spcBef>
              <a:buClr>
                <a:schemeClr val="tx2"/>
              </a:buClr>
              <a:buSzPct val="90000"/>
              <a:buFont typeface="Symbol" pitchFamily="18" charset="2"/>
              <a:buChar char="¨"/>
              <a:defRPr/>
            </a:pPr>
            <a:endParaRPr lang="zh-CN" altLang="en-US" sz="2400" b="1" kern="0" dirty="0">
              <a:solidFill>
                <a:schemeClr val="tx2"/>
              </a:solidFill>
              <a:latin typeface="宋体"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457200" y="142875"/>
            <a:ext cx="8229600" cy="693837"/>
          </a:xfrm>
        </p:spPr>
        <p:txBody>
          <a:bodyPr/>
          <a:lstStyle/>
          <a:p>
            <a:pPr eaLnBrk="1" hangingPunct="1"/>
            <a:r>
              <a:rPr lang="zh-CN" altLang="en-US" sz="3200" dirty="0" smtClean="0">
                <a:ea typeface="宋体" charset="-122"/>
              </a:rPr>
              <a:t>太阳时和恒星时</a:t>
            </a:r>
            <a:endParaRPr lang="zh-CN" altLang="en-US" sz="3200" b="0" i="0" dirty="0" smtClean="0">
              <a:latin typeface="黑体" pitchFamily="2" charset="-122"/>
              <a:ea typeface="黑体" pitchFamily="2" charset="-122"/>
            </a:endParaRPr>
          </a:p>
        </p:txBody>
      </p:sp>
      <p:sp>
        <p:nvSpPr>
          <p:cNvPr id="7" name="Rectangle 3"/>
          <p:cNvSpPr txBox="1">
            <a:spLocks noChangeArrowheads="1"/>
          </p:cNvSpPr>
          <p:nvPr/>
        </p:nvSpPr>
        <p:spPr bwMode="auto">
          <a:xfrm>
            <a:off x="457200" y="1600200"/>
            <a:ext cx="8229600" cy="4530725"/>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一个日升日落就是一个太阳日，就是地球自转一周的时间。但太阳时并不是均匀的。</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恒星日的定义是地球相对于遥远的恒星转动一圈的时间。由于地球在自转的同时也在绕太阳公转，所以在一年的时间</a:t>
            </a:r>
            <a:r>
              <a:rPr lang="en-US" altLang="zh-CN" sz="2400" b="1" kern="0" dirty="0">
                <a:solidFill>
                  <a:schemeClr val="tx2"/>
                </a:solidFill>
                <a:latin typeface="宋体" pitchFamily="2" charset="-122"/>
              </a:rPr>
              <a:t>(</a:t>
            </a:r>
            <a:r>
              <a:rPr lang="zh-CN" altLang="en-US" sz="2400" b="1" kern="0" dirty="0">
                <a:solidFill>
                  <a:schemeClr val="tx2"/>
                </a:solidFill>
                <a:latin typeface="宋体" pitchFamily="2" charset="-122"/>
              </a:rPr>
              <a:t>即地球绕太阳公转一圈的时间内</a:t>
            </a:r>
            <a:r>
              <a:rPr lang="en-US" altLang="zh-CN" sz="2400" b="1" kern="0" dirty="0">
                <a:solidFill>
                  <a:schemeClr val="tx2"/>
                </a:solidFill>
                <a:latin typeface="宋体" pitchFamily="2" charset="-122"/>
              </a:rPr>
              <a:t>)</a:t>
            </a:r>
            <a:r>
              <a:rPr lang="zh-CN" altLang="en-US" sz="2400" b="1" kern="0" dirty="0">
                <a:solidFill>
                  <a:schemeClr val="tx2"/>
                </a:solidFill>
                <a:latin typeface="宋体" pitchFamily="2" charset="-122"/>
              </a:rPr>
              <a:t>里相对于遥远处的恒星来说地球会多转动一圈，所以一个平太阳日要比一个平恒星日长一点，大概是</a:t>
            </a:r>
            <a:r>
              <a:rPr lang="en-US" altLang="zh-CN" sz="2400" b="1" kern="0" dirty="0">
                <a:solidFill>
                  <a:schemeClr val="tx2"/>
                </a:solidFill>
                <a:latin typeface="宋体" pitchFamily="2" charset="-122"/>
              </a:rPr>
              <a:t>23</a:t>
            </a:r>
            <a:r>
              <a:rPr lang="zh-CN" altLang="en-US" sz="2400" b="1" kern="0" dirty="0">
                <a:solidFill>
                  <a:schemeClr val="tx2"/>
                </a:solidFill>
                <a:latin typeface="宋体" pitchFamily="2" charset="-122"/>
              </a:rPr>
              <a:t>小时</a:t>
            </a:r>
            <a:r>
              <a:rPr lang="en-US" altLang="zh-CN" sz="2400" b="1" kern="0" dirty="0">
                <a:solidFill>
                  <a:schemeClr val="tx2"/>
                </a:solidFill>
                <a:latin typeface="宋体" pitchFamily="2" charset="-122"/>
              </a:rPr>
              <a:t>56</a:t>
            </a:r>
            <a:r>
              <a:rPr lang="zh-CN" altLang="en-US" sz="2400" b="1" kern="0" dirty="0">
                <a:solidFill>
                  <a:schemeClr val="tx2"/>
                </a:solidFill>
                <a:latin typeface="宋体" pitchFamily="2" charset="-122"/>
              </a:rPr>
              <a:t>分钟</a:t>
            </a:r>
            <a:r>
              <a:rPr lang="en-US" altLang="zh-CN" sz="2400" b="1" kern="0" dirty="0">
                <a:solidFill>
                  <a:schemeClr val="tx2"/>
                </a:solidFill>
                <a:latin typeface="宋体" pitchFamily="2" charset="-122"/>
              </a:rPr>
              <a:t>4</a:t>
            </a:r>
            <a:r>
              <a:rPr lang="zh-CN" altLang="en-US" sz="2400" b="1" kern="0" dirty="0">
                <a:solidFill>
                  <a:schemeClr val="tx2"/>
                </a:solidFill>
                <a:latin typeface="宋体" pitchFamily="2" charset="-122"/>
              </a:rPr>
              <a:t>秒。</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以格林威治子午线为基准得到的平均太阳时是世界时</a:t>
            </a:r>
            <a:r>
              <a:rPr lang="en-US" altLang="zh-CN" sz="2400" b="1" kern="0" dirty="0">
                <a:solidFill>
                  <a:schemeClr val="tx2"/>
                </a:solidFill>
                <a:latin typeface="宋体" pitchFamily="2" charset="-122"/>
              </a:rPr>
              <a:t>(</a:t>
            </a:r>
            <a:r>
              <a:rPr lang="en-US" altLang="zh-CN" sz="2400" b="1" kern="0" dirty="0">
                <a:solidFill>
                  <a:schemeClr val="tx2"/>
                </a:solidFill>
                <a:latin typeface="Times New Roman" pitchFamily="18" charset="0"/>
                <a:cs typeface="Times New Roman" pitchFamily="18" charset="0"/>
              </a:rPr>
              <a:t>UT</a:t>
            </a:r>
            <a:r>
              <a:rPr lang="en-US" altLang="zh-CN" sz="2400" b="1" kern="0" dirty="0">
                <a:solidFill>
                  <a:schemeClr val="tx2"/>
                </a:solidFill>
                <a:latin typeface="宋体" pitchFamily="2" charset="-122"/>
              </a:rPr>
              <a:t>)</a:t>
            </a:r>
            <a:r>
              <a:rPr lang="zh-CN" altLang="en-US" sz="2400" b="1" kern="0" dirty="0">
                <a:solidFill>
                  <a:schemeClr val="tx2"/>
                </a:solidFill>
                <a:latin typeface="宋体" pitchFamily="2" charset="-122"/>
              </a:rPr>
              <a:t>，所以世界时也是以地球自转为基础的时间系统。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457200" y="142875"/>
            <a:ext cx="8229600" cy="621829"/>
          </a:xfrm>
        </p:spPr>
        <p:txBody>
          <a:bodyPr/>
          <a:lstStyle/>
          <a:p>
            <a:pPr eaLnBrk="1" hangingPunct="1"/>
            <a:r>
              <a:rPr lang="zh-CN" altLang="en-US" sz="3200" dirty="0" smtClean="0">
                <a:ea typeface="宋体" charset="-122"/>
              </a:rPr>
              <a:t>地球自转周期的变化</a:t>
            </a:r>
            <a:endParaRPr lang="zh-CN" altLang="en-US" sz="3200" b="0" i="0" dirty="0" smtClean="0">
              <a:latin typeface="黑体" pitchFamily="2" charset="-122"/>
              <a:ea typeface="黑体" pitchFamily="2" charset="-122"/>
            </a:endParaRPr>
          </a:p>
        </p:txBody>
      </p:sp>
      <p:pic>
        <p:nvPicPr>
          <p:cNvPr id="30723" name="Picture 4" descr="Earth_Rotation"/>
          <p:cNvPicPr>
            <a:picLocks noChangeAspect="1" noChangeArrowheads="1"/>
          </p:cNvPicPr>
          <p:nvPr/>
        </p:nvPicPr>
        <p:blipFill>
          <a:blip r:embed="rId2" cstate="print"/>
          <a:srcRect/>
          <a:stretch>
            <a:fillRect/>
          </a:stretch>
        </p:blipFill>
        <p:spPr bwMode="auto">
          <a:xfrm>
            <a:off x="971550" y="1412875"/>
            <a:ext cx="6569075" cy="449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457200" y="142875"/>
            <a:ext cx="8229600" cy="621829"/>
          </a:xfrm>
        </p:spPr>
        <p:txBody>
          <a:bodyPr/>
          <a:lstStyle/>
          <a:p>
            <a:pPr eaLnBrk="1" hangingPunct="1"/>
            <a:r>
              <a:rPr lang="zh-CN" altLang="en-US" sz="3200" dirty="0" smtClean="0">
                <a:ea typeface="宋体" charset="-122"/>
              </a:rPr>
              <a:t>原子时和协调世界时</a:t>
            </a:r>
            <a:r>
              <a:rPr lang="en-US" altLang="zh-CN" sz="3200" dirty="0" smtClean="0">
                <a:ea typeface="宋体" charset="-122"/>
              </a:rPr>
              <a:t>UTC</a:t>
            </a:r>
            <a:endParaRPr lang="zh-CN" altLang="en-US" sz="3200" b="0" i="0" dirty="0" smtClean="0">
              <a:latin typeface="黑体" pitchFamily="2" charset="-122"/>
              <a:ea typeface="黑体" pitchFamily="2" charset="-122"/>
            </a:endParaRPr>
          </a:p>
        </p:txBody>
      </p:sp>
      <p:sp>
        <p:nvSpPr>
          <p:cNvPr id="14" name="Rectangle 3"/>
          <p:cNvSpPr txBox="1">
            <a:spLocks noChangeArrowheads="1"/>
          </p:cNvSpPr>
          <p:nvPr/>
        </p:nvSpPr>
        <p:spPr bwMode="auto">
          <a:xfrm>
            <a:off x="457200" y="1600200"/>
            <a:ext cx="8229600" cy="4530725"/>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原子时是以原子能级间的跃迁特征为基础的时间系统，是精确而均匀的时间尺度，不受地球自转和公转的影响。</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随着时间的流逝，原子时和世界时之间的差距将越来越大，这是因为随着地球自转速度的变慢 。为了协调这个问题，不至于使两个时间系统差别过大，人们又提出了协调世界时</a:t>
            </a:r>
            <a:r>
              <a:rPr lang="en-US" altLang="zh-CN" sz="2400" b="1" kern="0" dirty="0">
                <a:solidFill>
                  <a:schemeClr val="tx2"/>
                </a:solidFill>
                <a:latin typeface="宋体" pitchFamily="2" charset="-122"/>
              </a:rPr>
              <a:t>(</a:t>
            </a:r>
            <a:r>
              <a:rPr lang="en-US" altLang="zh-CN" sz="2400" b="1" kern="0" dirty="0">
                <a:solidFill>
                  <a:schemeClr val="tx2"/>
                </a:solidFill>
                <a:latin typeface="Times New Roman" pitchFamily="18" charset="0"/>
                <a:cs typeface="Times New Roman" pitchFamily="18" charset="0"/>
              </a:rPr>
              <a:t>UTC)</a:t>
            </a:r>
            <a:r>
              <a:rPr lang="zh-CN" altLang="en-US" sz="2400" b="1" kern="0" dirty="0">
                <a:solidFill>
                  <a:schemeClr val="tx2"/>
                </a:solidFill>
                <a:latin typeface="宋体" pitchFamily="2" charset="-122"/>
              </a:rPr>
              <a:t>的概念  。</a:t>
            </a:r>
            <a:r>
              <a:rPr lang="en-US" altLang="zh-CN" sz="2400" b="1" kern="0" dirty="0">
                <a:solidFill>
                  <a:schemeClr val="tx2"/>
                </a:solidFill>
                <a:latin typeface="Times New Roman" pitchFamily="18" charset="0"/>
                <a:cs typeface="Times New Roman" pitchFamily="18" charset="0"/>
              </a:rPr>
              <a:t>UTC</a:t>
            </a:r>
            <a:r>
              <a:rPr lang="zh-CN" altLang="en-US" sz="2400" b="1" kern="0" dirty="0">
                <a:solidFill>
                  <a:schemeClr val="tx2"/>
                </a:solidFill>
                <a:latin typeface="宋体" pitchFamily="2" charset="-122"/>
              </a:rPr>
              <a:t>计时的基本尺度还是原子时的秒，但引入了跳秒的概念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457200" y="142875"/>
            <a:ext cx="4474840" cy="765845"/>
          </a:xfrm>
        </p:spPr>
        <p:txBody>
          <a:bodyPr/>
          <a:lstStyle/>
          <a:p>
            <a:pPr eaLnBrk="1" hangingPunct="1"/>
            <a:r>
              <a:rPr lang="en-US" altLang="zh-CN" sz="3200" dirty="0" smtClean="0">
                <a:ea typeface="宋体" charset="-122"/>
              </a:rPr>
              <a:t>GPS</a:t>
            </a:r>
            <a:r>
              <a:rPr lang="zh-CN" altLang="en-US" sz="3200" dirty="0" smtClean="0">
                <a:ea typeface="宋体" charset="-122"/>
              </a:rPr>
              <a:t>时间系统</a:t>
            </a:r>
            <a:endParaRPr lang="zh-CN" altLang="en-US" sz="3200" b="0" i="0" dirty="0" smtClean="0">
              <a:latin typeface="黑体" pitchFamily="2" charset="-122"/>
              <a:ea typeface="黑体" pitchFamily="2" charset="-122"/>
            </a:endParaRPr>
          </a:p>
        </p:txBody>
      </p:sp>
      <p:sp>
        <p:nvSpPr>
          <p:cNvPr id="8" name="Rectangle 3"/>
          <p:cNvSpPr txBox="1">
            <a:spLocks noChangeArrowheads="1"/>
          </p:cNvSpPr>
          <p:nvPr/>
        </p:nvSpPr>
        <p:spPr bwMode="auto">
          <a:xfrm>
            <a:off x="457200" y="1600200"/>
            <a:ext cx="8229600" cy="4530725"/>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en-US" altLang="zh-CN" sz="2400" b="1" kern="0" dirty="0">
                <a:solidFill>
                  <a:schemeClr val="tx2"/>
                </a:solidFill>
                <a:latin typeface="Times New Roman" pitchFamily="18" charset="0"/>
                <a:cs typeface="Times New Roman" pitchFamily="18" charset="0"/>
              </a:rPr>
              <a:t>GPS</a:t>
            </a:r>
            <a:r>
              <a:rPr lang="zh-CN" altLang="en-US" sz="2400" b="1" kern="0" dirty="0">
                <a:solidFill>
                  <a:schemeClr val="tx2"/>
                </a:solidFill>
                <a:latin typeface="宋体" pitchFamily="2" charset="-122"/>
                <a:cs typeface="Times New Roman" pitchFamily="18" charset="0"/>
              </a:rPr>
              <a:t>时间是</a:t>
            </a:r>
            <a:r>
              <a:rPr lang="en-US" altLang="zh-CN" sz="2400" b="1" kern="0" dirty="0">
                <a:solidFill>
                  <a:schemeClr val="tx2"/>
                </a:solidFill>
                <a:latin typeface="Times New Roman" pitchFamily="18" charset="0"/>
                <a:cs typeface="Times New Roman" pitchFamily="18" charset="0"/>
              </a:rPr>
              <a:t>GPS</a:t>
            </a:r>
            <a:r>
              <a:rPr lang="zh-CN" altLang="en-US" sz="2400" b="1" kern="0" dirty="0">
                <a:solidFill>
                  <a:schemeClr val="tx2"/>
                </a:solidFill>
                <a:latin typeface="宋体" pitchFamily="2" charset="-122"/>
                <a:cs typeface="Times New Roman" pitchFamily="18" charset="0"/>
              </a:rPr>
              <a:t>系统运作的时间基准，简称为</a:t>
            </a:r>
            <a:r>
              <a:rPr lang="en-US" altLang="zh-CN" sz="2400" b="1" kern="0" dirty="0">
                <a:solidFill>
                  <a:schemeClr val="tx2"/>
                </a:solidFill>
                <a:latin typeface="Times New Roman" pitchFamily="18" charset="0"/>
                <a:cs typeface="Times New Roman" pitchFamily="18" charset="0"/>
              </a:rPr>
              <a:t>GPST</a:t>
            </a:r>
            <a:r>
              <a:rPr lang="zh-CN" altLang="en-US" sz="2400" b="1" kern="0" dirty="0">
                <a:solidFill>
                  <a:schemeClr val="tx2"/>
                </a:solidFill>
                <a:latin typeface="宋体" pitchFamily="2" charset="-122"/>
                <a:cs typeface="Times New Roman" pitchFamily="18" charset="0"/>
              </a:rPr>
              <a:t>。</a:t>
            </a:r>
            <a:r>
              <a:rPr lang="en-US" altLang="zh-CN" sz="2400" b="1" kern="0" dirty="0">
                <a:solidFill>
                  <a:schemeClr val="tx2"/>
                </a:solidFill>
                <a:latin typeface="Times New Roman" pitchFamily="18" charset="0"/>
                <a:cs typeface="Times New Roman" pitchFamily="18" charset="0"/>
              </a:rPr>
              <a:t>GPS</a:t>
            </a:r>
            <a:r>
              <a:rPr lang="zh-CN" altLang="en-US" sz="2400" b="1" kern="0" dirty="0">
                <a:solidFill>
                  <a:schemeClr val="tx2"/>
                </a:solidFill>
                <a:latin typeface="宋体" pitchFamily="2" charset="-122"/>
                <a:cs typeface="Times New Roman" pitchFamily="18" charset="0"/>
              </a:rPr>
              <a:t>时间的时间基准来自于一系列原子钟的频率测量 ，所以</a:t>
            </a:r>
            <a:r>
              <a:rPr lang="en-US" altLang="zh-CN" sz="2400" b="1" kern="0" dirty="0">
                <a:solidFill>
                  <a:schemeClr val="tx2"/>
                </a:solidFill>
                <a:latin typeface="Times New Roman" pitchFamily="18" charset="0"/>
                <a:cs typeface="Times New Roman" pitchFamily="18" charset="0"/>
              </a:rPr>
              <a:t>GPST</a:t>
            </a:r>
            <a:r>
              <a:rPr lang="zh-CN" altLang="en-US" sz="2400" b="1" kern="0" dirty="0">
                <a:solidFill>
                  <a:schemeClr val="tx2"/>
                </a:solidFill>
                <a:latin typeface="宋体" pitchFamily="2" charset="-122"/>
                <a:cs typeface="Times New Roman" pitchFamily="18" charset="0"/>
              </a:rPr>
              <a:t>从本质来说是一种原子时 。</a:t>
            </a:r>
          </a:p>
          <a:p>
            <a:pPr marL="342900" indent="-342900" eaLnBrk="0" hangingPunct="0">
              <a:spcBef>
                <a:spcPct val="20000"/>
              </a:spcBef>
              <a:buClr>
                <a:schemeClr val="tx2"/>
              </a:buClr>
              <a:buSzPct val="90000"/>
              <a:buFont typeface="Symbol" pitchFamily="18" charset="2"/>
              <a:buChar char="¨"/>
              <a:defRPr/>
            </a:pPr>
            <a:r>
              <a:rPr lang="en-US" altLang="zh-CN" sz="2400" b="1" kern="0" dirty="0">
                <a:solidFill>
                  <a:schemeClr val="tx2"/>
                </a:solidFill>
                <a:latin typeface="Times New Roman" pitchFamily="18" charset="0"/>
                <a:cs typeface="Times New Roman" pitchFamily="18" charset="0"/>
              </a:rPr>
              <a:t>GPST</a:t>
            </a:r>
            <a:r>
              <a:rPr lang="zh-CN" altLang="en-US" sz="2400" b="1" kern="0" dirty="0">
                <a:solidFill>
                  <a:schemeClr val="tx2"/>
                </a:solidFill>
                <a:latin typeface="宋体" pitchFamily="2" charset="-122"/>
                <a:cs typeface="Times New Roman" pitchFamily="18" charset="0"/>
              </a:rPr>
              <a:t>开始于</a:t>
            </a:r>
            <a:r>
              <a:rPr lang="en-US" altLang="zh-CN" sz="2400" b="1" kern="0" dirty="0">
                <a:solidFill>
                  <a:schemeClr val="tx2"/>
                </a:solidFill>
                <a:latin typeface="宋体" pitchFamily="2" charset="-122"/>
                <a:cs typeface="Times New Roman" pitchFamily="18" charset="0"/>
              </a:rPr>
              <a:t>1980</a:t>
            </a:r>
            <a:r>
              <a:rPr lang="zh-CN" altLang="en-US" sz="2400" b="1" kern="0" dirty="0">
                <a:solidFill>
                  <a:schemeClr val="tx2"/>
                </a:solidFill>
                <a:latin typeface="宋体" pitchFamily="2" charset="-122"/>
                <a:cs typeface="Times New Roman" pitchFamily="18" charset="0"/>
              </a:rPr>
              <a:t>年</a:t>
            </a:r>
            <a:r>
              <a:rPr lang="en-US" altLang="zh-CN" sz="2400" b="1" kern="0" dirty="0">
                <a:solidFill>
                  <a:schemeClr val="tx2"/>
                </a:solidFill>
                <a:latin typeface="宋体" pitchFamily="2" charset="-122"/>
                <a:cs typeface="Times New Roman" pitchFamily="18" charset="0"/>
              </a:rPr>
              <a:t>1</a:t>
            </a:r>
            <a:r>
              <a:rPr lang="zh-CN" altLang="en-US" sz="2400" b="1" kern="0" dirty="0">
                <a:solidFill>
                  <a:schemeClr val="tx2"/>
                </a:solidFill>
                <a:latin typeface="宋体" pitchFamily="2" charset="-122"/>
                <a:cs typeface="Times New Roman" pitchFamily="18" charset="0"/>
              </a:rPr>
              <a:t>月</a:t>
            </a:r>
            <a:r>
              <a:rPr lang="en-US" altLang="zh-CN" sz="2400" b="1" kern="0" dirty="0">
                <a:solidFill>
                  <a:schemeClr val="tx2"/>
                </a:solidFill>
                <a:latin typeface="宋体" pitchFamily="2" charset="-122"/>
                <a:cs typeface="Times New Roman" pitchFamily="18" charset="0"/>
              </a:rPr>
              <a:t>5</a:t>
            </a:r>
            <a:r>
              <a:rPr lang="zh-CN" altLang="en-US" sz="2400" b="1" kern="0" dirty="0">
                <a:solidFill>
                  <a:schemeClr val="tx2"/>
                </a:solidFill>
                <a:latin typeface="宋体" pitchFamily="2" charset="-122"/>
                <a:cs typeface="Times New Roman" pitchFamily="18" charset="0"/>
              </a:rPr>
              <a:t>日午夜和</a:t>
            </a:r>
            <a:r>
              <a:rPr lang="en-US" altLang="zh-CN" sz="2400" b="1" kern="0" dirty="0">
                <a:solidFill>
                  <a:schemeClr val="tx2"/>
                </a:solidFill>
                <a:latin typeface="宋体" pitchFamily="2" charset="-122"/>
                <a:cs typeface="Times New Roman" pitchFamily="18" charset="0"/>
              </a:rPr>
              <a:t>1</a:t>
            </a:r>
            <a:r>
              <a:rPr lang="zh-CN" altLang="en-US" sz="2400" b="1" kern="0" dirty="0">
                <a:solidFill>
                  <a:schemeClr val="tx2"/>
                </a:solidFill>
                <a:latin typeface="宋体" pitchFamily="2" charset="-122"/>
                <a:cs typeface="Times New Roman" pitchFamily="18" charset="0"/>
              </a:rPr>
              <a:t>月</a:t>
            </a:r>
            <a:r>
              <a:rPr lang="en-US" altLang="zh-CN" sz="2400" b="1" kern="0" dirty="0">
                <a:solidFill>
                  <a:schemeClr val="tx2"/>
                </a:solidFill>
                <a:latin typeface="宋体" pitchFamily="2" charset="-122"/>
                <a:cs typeface="Times New Roman" pitchFamily="18" charset="0"/>
              </a:rPr>
              <a:t>6</a:t>
            </a:r>
            <a:r>
              <a:rPr lang="zh-CN" altLang="en-US" sz="2400" b="1" kern="0" dirty="0">
                <a:solidFill>
                  <a:schemeClr val="tx2"/>
                </a:solidFill>
                <a:latin typeface="宋体" pitchFamily="2" charset="-122"/>
                <a:cs typeface="Times New Roman" pitchFamily="18" charset="0"/>
              </a:rPr>
              <a:t>日凌晨交接的时刻，即</a:t>
            </a:r>
            <a:r>
              <a:rPr lang="en-US" altLang="zh-CN" sz="2400" b="1" kern="0" dirty="0">
                <a:solidFill>
                  <a:schemeClr val="tx2"/>
                </a:solidFill>
                <a:latin typeface="Times New Roman" pitchFamily="18" charset="0"/>
                <a:cs typeface="Times New Roman" pitchFamily="18" charset="0"/>
              </a:rPr>
              <a:t>UTC</a:t>
            </a:r>
            <a:r>
              <a:rPr lang="zh-CN" altLang="en-US" sz="2400" b="1" kern="0" dirty="0">
                <a:solidFill>
                  <a:schemeClr val="tx2"/>
                </a:solidFill>
                <a:latin typeface="宋体" pitchFamily="2" charset="-122"/>
                <a:cs typeface="Times New Roman" pitchFamily="18" charset="0"/>
              </a:rPr>
              <a:t>时间</a:t>
            </a:r>
            <a:r>
              <a:rPr lang="en-US" altLang="zh-CN" sz="2400" b="1" kern="0" dirty="0">
                <a:solidFill>
                  <a:schemeClr val="tx2"/>
                </a:solidFill>
                <a:latin typeface="Times New Roman" pitchFamily="18" charset="0"/>
                <a:cs typeface="Times New Roman" pitchFamily="18" charset="0"/>
              </a:rPr>
              <a:t>1980</a:t>
            </a:r>
            <a:r>
              <a:rPr lang="zh-CN" altLang="en-US" sz="2400" b="1" kern="0" dirty="0">
                <a:solidFill>
                  <a:schemeClr val="tx2"/>
                </a:solidFill>
                <a:latin typeface="宋体" pitchFamily="2" charset="-122"/>
                <a:cs typeface="Times New Roman" pitchFamily="18" charset="0"/>
              </a:rPr>
              <a:t>年</a:t>
            </a:r>
            <a:r>
              <a:rPr lang="en-US" altLang="zh-CN" sz="2400" b="1" kern="0" dirty="0">
                <a:solidFill>
                  <a:schemeClr val="tx2"/>
                </a:solidFill>
                <a:latin typeface="宋体" pitchFamily="2" charset="-122"/>
                <a:cs typeface="Times New Roman" pitchFamily="18" charset="0"/>
              </a:rPr>
              <a:t>1</a:t>
            </a:r>
            <a:r>
              <a:rPr lang="zh-CN" altLang="en-US" sz="2400" b="1" kern="0" dirty="0">
                <a:solidFill>
                  <a:schemeClr val="tx2"/>
                </a:solidFill>
                <a:latin typeface="宋体" pitchFamily="2" charset="-122"/>
                <a:cs typeface="Times New Roman" pitchFamily="18" charset="0"/>
              </a:rPr>
              <a:t>月</a:t>
            </a:r>
            <a:r>
              <a:rPr lang="en-US" altLang="zh-CN" sz="2400" b="1" kern="0" dirty="0">
                <a:solidFill>
                  <a:schemeClr val="tx2"/>
                </a:solidFill>
                <a:latin typeface="宋体" pitchFamily="2" charset="-122"/>
                <a:cs typeface="Times New Roman" pitchFamily="18" charset="0"/>
              </a:rPr>
              <a:t>6</a:t>
            </a:r>
            <a:r>
              <a:rPr lang="zh-CN" altLang="en-US" sz="2400" b="1" kern="0" dirty="0">
                <a:solidFill>
                  <a:schemeClr val="tx2"/>
                </a:solidFill>
                <a:latin typeface="宋体" pitchFamily="2" charset="-122"/>
                <a:cs typeface="Times New Roman" pitchFamily="18" charset="0"/>
              </a:rPr>
              <a:t>日的</a:t>
            </a:r>
            <a:r>
              <a:rPr lang="en-US" altLang="zh-CN" sz="2400" b="1" kern="0" dirty="0">
                <a:solidFill>
                  <a:schemeClr val="tx2"/>
                </a:solidFill>
                <a:latin typeface="Times New Roman" pitchFamily="18" charset="0"/>
                <a:cs typeface="Times New Roman" pitchFamily="18" charset="0"/>
              </a:rPr>
              <a:t>0:00:00</a:t>
            </a:r>
            <a:r>
              <a:rPr lang="zh-CN" altLang="en-US" sz="2400" b="1" kern="0" dirty="0">
                <a:solidFill>
                  <a:schemeClr val="tx2"/>
                </a:solidFill>
                <a:latin typeface="宋体" pitchFamily="2" charset="-122"/>
                <a:cs typeface="Times New Roman" pitchFamily="18" charset="0"/>
              </a:rPr>
              <a:t>。和</a:t>
            </a:r>
            <a:r>
              <a:rPr lang="en-US" altLang="zh-CN" sz="2400" b="1" kern="0" dirty="0">
                <a:solidFill>
                  <a:schemeClr val="tx2"/>
                </a:solidFill>
                <a:latin typeface="Times New Roman" pitchFamily="18" charset="0"/>
                <a:cs typeface="Times New Roman" pitchFamily="18" charset="0"/>
              </a:rPr>
              <a:t>UTC</a:t>
            </a:r>
            <a:r>
              <a:rPr lang="zh-CN" altLang="en-US" sz="2400" b="1" kern="0" dirty="0">
                <a:solidFill>
                  <a:schemeClr val="tx2"/>
                </a:solidFill>
                <a:latin typeface="宋体" pitchFamily="2" charset="-122"/>
                <a:cs typeface="Times New Roman" pitchFamily="18" charset="0"/>
              </a:rPr>
              <a:t>不同，</a:t>
            </a:r>
            <a:r>
              <a:rPr lang="en-US" altLang="zh-CN" sz="2400" b="1" kern="0" dirty="0">
                <a:solidFill>
                  <a:schemeClr val="tx2"/>
                </a:solidFill>
                <a:latin typeface="Times New Roman" pitchFamily="18" charset="0"/>
                <a:cs typeface="Times New Roman" pitchFamily="18" charset="0"/>
              </a:rPr>
              <a:t>GPST</a:t>
            </a:r>
            <a:r>
              <a:rPr lang="zh-CN" altLang="en-US" sz="2400" b="1" kern="0" dirty="0">
                <a:solidFill>
                  <a:schemeClr val="tx2"/>
                </a:solidFill>
                <a:latin typeface="宋体" pitchFamily="2" charset="-122"/>
                <a:cs typeface="Times New Roman" pitchFamily="18" charset="0"/>
              </a:rPr>
              <a:t>是连续的，不存在跳秒问题。</a:t>
            </a:r>
          </a:p>
          <a:p>
            <a:pPr marL="342900" indent="-342900" eaLnBrk="0" hangingPunct="0">
              <a:spcBef>
                <a:spcPct val="20000"/>
              </a:spcBef>
              <a:buClr>
                <a:schemeClr val="tx2"/>
              </a:buClr>
              <a:buSzPct val="90000"/>
              <a:buFont typeface="Symbol" pitchFamily="18" charset="2"/>
              <a:buChar char="¨"/>
              <a:defRPr/>
            </a:pPr>
            <a:r>
              <a:rPr lang="en-US" altLang="zh-CN" sz="2400" b="1" kern="0" dirty="0">
                <a:solidFill>
                  <a:schemeClr val="tx2"/>
                </a:solidFill>
                <a:latin typeface="Times New Roman" pitchFamily="18" charset="0"/>
                <a:cs typeface="Times New Roman" pitchFamily="18" charset="0"/>
              </a:rPr>
              <a:t>GPST</a:t>
            </a:r>
            <a:r>
              <a:rPr lang="zh-CN" altLang="en-US" sz="2400" b="1" kern="0" dirty="0">
                <a:solidFill>
                  <a:schemeClr val="tx2"/>
                </a:solidFill>
                <a:latin typeface="宋体" pitchFamily="2" charset="-122"/>
                <a:cs typeface="Times New Roman" pitchFamily="18" charset="0"/>
              </a:rPr>
              <a:t>的表示用星期数和星期内秒数。秒数在</a:t>
            </a:r>
            <a:r>
              <a:rPr lang="en-US" altLang="zh-CN" sz="2400" b="1" kern="0" dirty="0">
                <a:solidFill>
                  <a:schemeClr val="tx2"/>
                </a:solidFill>
                <a:latin typeface="Times New Roman" pitchFamily="18" charset="0"/>
                <a:cs typeface="Times New Roman" pitchFamily="18" charset="0"/>
              </a:rPr>
              <a:t>UTC</a:t>
            </a:r>
            <a:r>
              <a:rPr lang="zh-CN" altLang="en-US" sz="2400" b="1" kern="0" dirty="0">
                <a:solidFill>
                  <a:schemeClr val="tx2"/>
                </a:solidFill>
                <a:latin typeface="宋体" pitchFamily="2" charset="-122"/>
                <a:cs typeface="Times New Roman" pitchFamily="18" charset="0"/>
              </a:rPr>
              <a:t>周六午夜</a:t>
            </a:r>
            <a:r>
              <a:rPr lang="en-US" altLang="zh-CN" sz="2400" b="1" kern="0" dirty="0">
                <a:solidFill>
                  <a:schemeClr val="tx2"/>
                </a:solidFill>
                <a:latin typeface="宋体" pitchFamily="2" charset="-122"/>
                <a:cs typeface="Times New Roman" pitchFamily="18" charset="0"/>
              </a:rPr>
              <a:t>/</a:t>
            </a:r>
            <a:r>
              <a:rPr lang="zh-CN" altLang="en-US" sz="2400" b="1" kern="0" dirty="0">
                <a:solidFill>
                  <a:schemeClr val="tx2"/>
                </a:solidFill>
                <a:latin typeface="宋体" pitchFamily="2" charset="-122"/>
                <a:cs typeface="Times New Roman" pitchFamily="18" charset="0"/>
              </a:rPr>
              <a:t>周日凌晨清零 ，然后一直累加到</a:t>
            </a:r>
            <a:r>
              <a:rPr lang="en-US" altLang="zh-CN" sz="2400" b="1" kern="0" dirty="0">
                <a:solidFill>
                  <a:schemeClr val="tx2"/>
                </a:solidFill>
                <a:latin typeface="Times New Roman" pitchFamily="18" charset="0"/>
                <a:cs typeface="Times New Roman" pitchFamily="18" charset="0"/>
              </a:rPr>
              <a:t>604800</a:t>
            </a:r>
            <a:r>
              <a:rPr lang="zh-CN" altLang="en-US" sz="2400" b="1" kern="0" dirty="0">
                <a:solidFill>
                  <a:schemeClr val="tx2"/>
                </a:solidFill>
                <a:latin typeface="宋体" pitchFamily="2" charset="-122"/>
                <a:cs typeface="Times New Roman" pitchFamily="18" charset="0"/>
              </a:rPr>
              <a:t>。</a:t>
            </a:r>
          </a:p>
          <a:p>
            <a:pPr marL="342900" indent="-342900" eaLnBrk="0" hangingPunct="0">
              <a:spcBef>
                <a:spcPct val="20000"/>
              </a:spcBef>
              <a:buClr>
                <a:schemeClr val="tx2"/>
              </a:buClr>
              <a:buSzPct val="90000"/>
              <a:buFont typeface="Symbol" pitchFamily="18" charset="2"/>
              <a:buChar char="¨"/>
              <a:defRPr/>
            </a:pPr>
            <a:endParaRPr lang="zh-CN" altLang="en-US" sz="2800" b="0" kern="0" dirty="0">
              <a:solidFill>
                <a:srgbClr val="FFFFFF"/>
              </a:solidFill>
              <a:latin typeface="+mn-lt"/>
              <a:ea typeface="+mn-ea"/>
            </a:endParaRPr>
          </a:p>
          <a:p>
            <a:pPr marL="342900" indent="-342900" eaLnBrk="0" hangingPunct="0">
              <a:spcBef>
                <a:spcPct val="20000"/>
              </a:spcBef>
              <a:buClr>
                <a:schemeClr val="tx2"/>
              </a:buClr>
              <a:buSzPct val="90000"/>
              <a:buFont typeface="Symbol" pitchFamily="18" charset="2"/>
              <a:buChar char="¨"/>
              <a:defRPr/>
            </a:pPr>
            <a:endParaRPr lang="zh-CN" altLang="en-US" sz="2600" b="0" kern="0" dirty="0">
              <a:solidFill>
                <a:srgbClr val="FFFFFF"/>
              </a:solidFill>
              <a:latin typeface="+mn-lt"/>
              <a:ea typeface="+mn-ea"/>
            </a:endParaRPr>
          </a:p>
          <a:p>
            <a:pPr marL="342900" indent="-342900" eaLnBrk="0" hangingPunct="0">
              <a:spcBef>
                <a:spcPct val="20000"/>
              </a:spcBef>
              <a:buClr>
                <a:schemeClr val="tx2"/>
              </a:buClr>
              <a:buSzPct val="90000"/>
              <a:buFont typeface="Symbol" pitchFamily="18" charset="2"/>
              <a:buChar char="¨"/>
              <a:defRPr/>
            </a:pPr>
            <a:endParaRPr lang="zh-CN" altLang="en-US" sz="2600" b="0" kern="0" dirty="0">
              <a:solidFill>
                <a:srgbClr val="FFFFFF"/>
              </a:solidFill>
              <a:latin typeface="+mn-lt"/>
              <a:ea typeface="+mn-e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p:txBody>
          <a:bodyPr/>
          <a:lstStyle/>
          <a:p>
            <a:r>
              <a:rPr lang="en-US" altLang="zh-CN" sz="3200" dirty="0">
                <a:latin typeface="Times New Roman" pitchFamily="18" charset="0"/>
                <a:ea typeface="宋体" pitchFamily="2" charset="-122"/>
                <a:cs typeface="Times New Roman" pitchFamily="18" charset="0"/>
              </a:rPr>
              <a:t>GPS</a:t>
            </a:r>
            <a:r>
              <a:rPr lang="zh-CN" altLang="en-US" sz="3200" dirty="0">
                <a:latin typeface="宋体" pitchFamily="2" charset="-122"/>
                <a:ea typeface="宋体" pitchFamily="2" charset="-122"/>
              </a:rPr>
              <a:t>和</a:t>
            </a:r>
            <a:r>
              <a:rPr lang="en-US" altLang="zh-CN" sz="3200" dirty="0">
                <a:latin typeface="Times New Roman" pitchFamily="18" charset="0"/>
                <a:ea typeface="宋体" pitchFamily="2" charset="-122"/>
                <a:cs typeface="Times New Roman" pitchFamily="18" charset="0"/>
              </a:rPr>
              <a:t>UTC</a:t>
            </a:r>
            <a:r>
              <a:rPr lang="zh-CN" altLang="en-US" sz="3200" dirty="0">
                <a:latin typeface="宋体" pitchFamily="2" charset="-122"/>
                <a:ea typeface="宋体" pitchFamily="2" charset="-122"/>
              </a:rPr>
              <a:t>之间的调整</a:t>
            </a:r>
          </a:p>
        </p:txBody>
      </p:sp>
      <p:graphicFrame>
        <p:nvGraphicFramePr>
          <p:cNvPr id="24579" name="Object 3"/>
          <p:cNvGraphicFramePr>
            <a:graphicFrameLocks noChangeAspect="1"/>
          </p:cNvGraphicFramePr>
          <p:nvPr>
            <p:ph idx="1"/>
          </p:nvPr>
        </p:nvGraphicFramePr>
        <p:xfrm>
          <a:off x="1044575" y="1131888"/>
          <a:ext cx="6386513" cy="5297487"/>
        </p:xfrm>
        <a:graphic>
          <a:graphicData uri="http://schemas.openxmlformats.org/presentationml/2006/ole">
            <p:oleObj spid="_x0000_s2050" name="Document" r:id="rId3" imgW="5669910" imgH="4703569" progId="Word.Document.8">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457200" y="142875"/>
            <a:ext cx="4474840" cy="621829"/>
          </a:xfrm>
        </p:spPr>
        <p:txBody>
          <a:bodyPr/>
          <a:lstStyle/>
          <a:p>
            <a:pPr eaLnBrk="1" hangingPunct="1"/>
            <a:r>
              <a:rPr lang="zh-CN" altLang="en-US" sz="3200" dirty="0" smtClean="0">
                <a:ea typeface="宋体" charset="-122"/>
              </a:rPr>
              <a:t>北斗时间系统</a:t>
            </a:r>
            <a:endParaRPr lang="zh-CN" altLang="en-US" sz="3200" b="0" i="0" dirty="0" smtClean="0">
              <a:latin typeface="黑体" pitchFamily="2" charset="-122"/>
              <a:ea typeface="黑体" pitchFamily="2" charset="-122"/>
            </a:endParaRPr>
          </a:p>
        </p:txBody>
      </p:sp>
      <p:sp>
        <p:nvSpPr>
          <p:cNvPr id="17" name="Rectangle 3"/>
          <p:cNvSpPr txBox="1">
            <a:spLocks noChangeArrowheads="1"/>
          </p:cNvSpPr>
          <p:nvPr/>
        </p:nvSpPr>
        <p:spPr bwMode="auto">
          <a:xfrm>
            <a:off x="395288" y="1412875"/>
            <a:ext cx="8229600" cy="4530725"/>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rPr>
              <a:t>北斗时间是北斗系统运作的时间基准，简称为</a:t>
            </a:r>
            <a:r>
              <a:rPr lang="en-US" altLang="zh-CN" sz="2400" b="1" kern="0" dirty="0">
                <a:solidFill>
                  <a:schemeClr val="tx2"/>
                </a:solidFill>
                <a:latin typeface="Times New Roman" pitchFamily="18" charset="0"/>
                <a:cs typeface="Times New Roman" pitchFamily="18" charset="0"/>
              </a:rPr>
              <a:t>BDT</a:t>
            </a:r>
            <a:r>
              <a:rPr lang="zh-CN" altLang="en-US" sz="2400" b="1" kern="0" dirty="0">
                <a:solidFill>
                  <a:schemeClr val="tx2"/>
                </a:solidFill>
                <a:latin typeface="宋体" pitchFamily="2" charset="-122"/>
              </a:rPr>
              <a:t>。</a:t>
            </a:r>
            <a:r>
              <a:rPr lang="en-US" altLang="zh-CN" sz="2400" b="1" kern="0" dirty="0">
                <a:solidFill>
                  <a:schemeClr val="tx2"/>
                </a:solidFill>
                <a:latin typeface="Times New Roman" pitchFamily="18" charset="0"/>
                <a:cs typeface="Times New Roman" pitchFamily="18" charset="0"/>
              </a:rPr>
              <a:t>BDT</a:t>
            </a:r>
            <a:r>
              <a:rPr lang="zh-CN" altLang="en-US" sz="2400" b="1" kern="0" dirty="0">
                <a:solidFill>
                  <a:schemeClr val="tx2"/>
                </a:solidFill>
                <a:latin typeface="宋体" pitchFamily="2" charset="-122"/>
              </a:rPr>
              <a:t>时间的时间基准来自于一系列原子钟的频率测量 ，所以</a:t>
            </a:r>
            <a:r>
              <a:rPr lang="en-US" altLang="zh-CN" sz="2400" b="1" kern="0" dirty="0">
                <a:solidFill>
                  <a:schemeClr val="tx2"/>
                </a:solidFill>
                <a:latin typeface="Times New Roman" pitchFamily="18" charset="0"/>
                <a:cs typeface="Times New Roman" pitchFamily="18" charset="0"/>
              </a:rPr>
              <a:t>BDT</a:t>
            </a:r>
            <a:r>
              <a:rPr lang="zh-CN" altLang="en-US" sz="2400" b="1" kern="0" dirty="0">
                <a:solidFill>
                  <a:schemeClr val="tx2"/>
                </a:solidFill>
                <a:latin typeface="宋体" pitchFamily="2" charset="-122"/>
              </a:rPr>
              <a:t>从本质来说是一种原子时 </a:t>
            </a:r>
            <a:r>
              <a:rPr lang="zh-CN" altLang="en-US" sz="2400" b="1" kern="0" dirty="0" smtClean="0">
                <a:solidFill>
                  <a:schemeClr val="tx2"/>
                </a:solidFill>
                <a:latin typeface="宋体" pitchFamily="2" charset="-122"/>
              </a:rPr>
              <a:t>。</a:t>
            </a:r>
            <a:endParaRPr lang="zh-CN" altLang="en-US" sz="2400" b="1" kern="0" dirty="0">
              <a:solidFill>
                <a:schemeClr val="tx2"/>
              </a:solidFill>
              <a:latin typeface="宋体" pitchFamily="2" charset="-122"/>
            </a:endParaRPr>
          </a:p>
          <a:p>
            <a:pPr marL="342900" indent="-342900" eaLnBrk="0" hangingPunct="0">
              <a:spcBef>
                <a:spcPct val="20000"/>
              </a:spcBef>
              <a:buClr>
                <a:schemeClr val="tx2"/>
              </a:buClr>
              <a:buSzPct val="90000"/>
              <a:buFont typeface="Symbol" pitchFamily="18" charset="2"/>
              <a:buChar char="¨"/>
              <a:defRPr/>
            </a:pPr>
            <a:r>
              <a:rPr lang="en-US" altLang="zh-CN" sz="2400" b="1" kern="0" dirty="0">
                <a:solidFill>
                  <a:schemeClr val="tx2"/>
                </a:solidFill>
                <a:latin typeface="Times New Roman" pitchFamily="18" charset="0"/>
                <a:cs typeface="Times New Roman" pitchFamily="18" charset="0"/>
              </a:rPr>
              <a:t>BDT</a:t>
            </a:r>
            <a:r>
              <a:rPr lang="zh-CN" altLang="en-US" sz="2400" b="1" kern="0" dirty="0">
                <a:solidFill>
                  <a:schemeClr val="tx2"/>
                </a:solidFill>
                <a:latin typeface="宋体" pitchFamily="2" charset="-122"/>
              </a:rPr>
              <a:t>开始于</a:t>
            </a:r>
            <a:r>
              <a:rPr lang="en-US" altLang="zh-CN" sz="2400" b="1" kern="0" dirty="0">
                <a:solidFill>
                  <a:schemeClr val="tx2"/>
                </a:solidFill>
                <a:latin typeface="Times New Roman" pitchFamily="18" charset="0"/>
                <a:cs typeface="Times New Roman" pitchFamily="18" charset="0"/>
              </a:rPr>
              <a:t>2006</a:t>
            </a:r>
            <a:r>
              <a:rPr lang="zh-CN" altLang="en-US" sz="2400" b="1" kern="0" dirty="0">
                <a:solidFill>
                  <a:schemeClr val="tx2"/>
                </a:solidFill>
                <a:latin typeface="宋体" pitchFamily="2" charset="-122"/>
              </a:rPr>
              <a:t>年</a:t>
            </a:r>
            <a:r>
              <a:rPr lang="en-US" altLang="zh-CN" sz="2400" b="1" kern="0" dirty="0">
                <a:solidFill>
                  <a:schemeClr val="tx2"/>
                </a:solidFill>
                <a:latin typeface="Times New Roman" pitchFamily="18" charset="0"/>
                <a:cs typeface="Times New Roman" pitchFamily="18" charset="0"/>
              </a:rPr>
              <a:t>1</a:t>
            </a:r>
            <a:r>
              <a:rPr lang="zh-CN" altLang="en-US" sz="2400" b="1" kern="0" dirty="0">
                <a:solidFill>
                  <a:schemeClr val="tx2"/>
                </a:solidFill>
                <a:latin typeface="宋体" pitchFamily="2" charset="-122"/>
              </a:rPr>
              <a:t>月</a:t>
            </a:r>
            <a:r>
              <a:rPr lang="en-US" altLang="zh-CN" sz="2400" b="1" kern="0" dirty="0">
                <a:solidFill>
                  <a:schemeClr val="tx2"/>
                </a:solidFill>
                <a:latin typeface="Times New Roman" pitchFamily="18" charset="0"/>
                <a:cs typeface="Times New Roman" pitchFamily="18" charset="0"/>
              </a:rPr>
              <a:t>1</a:t>
            </a:r>
            <a:r>
              <a:rPr lang="zh-CN" altLang="en-US" sz="2400" b="1" kern="0" dirty="0">
                <a:solidFill>
                  <a:schemeClr val="tx2"/>
                </a:solidFill>
                <a:latin typeface="宋体" pitchFamily="2" charset="-122"/>
              </a:rPr>
              <a:t>日午夜凌晨交接的时刻，即</a:t>
            </a:r>
            <a:r>
              <a:rPr lang="en-US" altLang="zh-CN" sz="2400" b="1" kern="0" dirty="0">
                <a:solidFill>
                  <a:schemeClr val="tx2"/>
                </a:solidFill>
                <a:latin typeface="Times New Roman" pitchFamily="18" charset="0"/>
                <a:cs typeface="Times New Roman" pitchFamily="18" charset="0"/>
              </a:rPr>
              <a:t>UTC</a:t>
            </a:r>
            <a:r>
              <a:rPr lang="zh-CN" altLang="en-US" sz="2400" b="1" kern="0" dirty="0">
                <a:solidFill>
                  <a:schemeClr val="tx2"/>
                </a:solidFill>
                <a:latin typeface="宋体" pitchFamily="2" charset="-122"/>
              </a:rPr>
              <a:t>时间</a:t>
            </a:r>
            <a:r>
              <a:rPr lang="en-US" altLang="zh-CN" sz="2400" b="1" kern="0" dirty="0">
                <a:solidFill>
                  <a:schemeClr val="tx2"/>
                </a:solidFill>
                <a:latin typeface="Times New Roman" pitchFamily="18" charset="0"/>
                <a:cs typeface="Times New Roman" pitchFamily="18" charset="0"/>
              </a:rPr>
              <a:t>2006</a:t>
            </a:r>
            <a:r>
              <a:rPr lang="zh-CN" altLang="en-US" sz="2400" b="1" kern="0" dirty="0">
                <a:solidFill>
                  <a:schemeClr val="tx2"/>
                </a:solidFill>
                <a:latin typeface="宋体" pitchFamily="2" charset="-122"/>
              </a:rPr>
              <a:t>年</a:t>
            </a:r>
            <a:r>
              <a:rPr lang="en-US" altLang="zh-CN" sz="2400" b="1" kern="0" dirty="0">
                <a:solidFill>
                  <a:schemeClr val="tx2"/>
                </a:solidFill>
                <a:latin typeface="宋体" pitchFamily="2" charset="-122"/>
              </a:rPr>
              <a:t>1</a:t>
            </a:r>
            <a:r>
              <a:rPr lang="zh-CN" altLang="en-US" sz="2400" b="1" kern="0" dirty="0">
                <a:solidFill>
                  <a:schemeClr val="tx2"/>
                </a:solidFill>
                <a:latin typeface="宋体" pitchFamily="2" charset="-122"/>
              </a:rPr>
              <a:t>月</a:t>
            </a:r>
            <a:r>
              <a:rPr lang="en-US" altLang="zh-CN" sz="2400" b="1" kern="0" dirty="0">
                <a:solidFill>
                  <a:schemeClr val="tx2"/>
                </a:solidFill>
                <a:latin typeface="宋体" pitchFamily="2" charset="-122"/>
              </a:rPr>
              <a:t>1</a:t>
            </a:r>
            <a:r>
              <a:rPr lang="zh-CN" altLang="en-US" sz="2400" b="1" kern="0" dirty="0">
                <a:solidFill>
                  <a:schemeClr val="tx2"/>
                </a:solidFill>
                <a:latin typeface="宋体" pitchFamily="2" charset="-122"/>
              </a:rPr>
              <a:t>日的</a:t>
            </a:r>
            <a:r>
              <a:rPr lang="en-US" altLang="zh-CN" sz="2400" b="1" kern="0" dirty="0">
                <a:solidFill>
                  <a:schemeClr val="tx2"/>
                </a:solidFill>
                <a:latin typeface="Times New Roman" pitchFamily="18" charset="0"/>
                <a:cs typeface="Times New Roman" pitchFamily="18" charset="0"/>
              </a:rPr>
              <a:t>0:00:00</a:t>
            </a:r>
            <a:r>
              <a:rPr lang="zh-CN" altLang="en-US" sz="2400" b="1" kern="0" dirty="0">
                <a:solidFill>
                  <a:schemeClr val="tx2"/>
                </a:solidFill>
                <a:latin typeface="宋体" pitchFamily="2" charset="-122"/>
              </a:rPr>
              <a:t>。和</a:t>
            </a:r>
            <a:r>
              <a:rPr lang="en-US" altLang="zh-CN" sz="2400" b="1" kern="0" dirty="0">
                <a:solidFill>
                  <a:schemeClr val="tx2"/>
                </a:solidFill>
                <a:latin typeface="Times New Roman" pitchFamily="18" charset="0"/>
                <a:cs typeface="Times New Roman" pitchFamily="18" charset="0"/>
              </a:rPr>
              <a:t>UTC</a:t>
            </a:r>
            <a:r>
              <a:rPr lang="zh-CN" altLang="en-US" sz="2400" b="1" kern="0" dirty="0">
                <a:solidFill>
                  <a:schemeClr val="tx2"/>
                </a:solidFill>
                <a:latin typeface="宋体" pitchFamily="2" charset="-122"/>
              </a:rPr>
              <a:t>不同，</a:t>
            </a:r>
            <a:r>
              <a:rPr lang="en-US" altLang="zh-CN" sz="2400" b="1" kern="0" dirty="0">
                <a:solidFill>
                  <a:schemeClr val="tx2"/>
                </a:solidFill>
                <a:latin typeface="Times New Roman" pitchFamily="18" charset="0"/>
                <a:cs typeface="Times New Roman" pitchFamily="18" charset="0"/>
              </a:rPr>
              <a:t>BDT</a:t>
            </a:r>
            <a:r>
              <a:rPr lang="zh-CN" altLang="en-US" sz="2400" b="1" kern="0" dirty="0">
                <a:solidFill>
                  <a:schemeClr val="tx2"/>
                </a:solidFill>
                <a:latin typeface="宋体" pitchFamily="2" charset="-122"/>
              </a:rPr>
              <a:t>是连续的，不存在跳秒问题</a:t>
            </a:r>
            <a:r>
              <a:rPr lang="zh-CN" altLang="en-US" sz="2400" b="1" kern="0" dirty="0" smtClean="0">
                <a:solidFill>
                  <a:schemeClr val="tx2"/>
                </a:solidFill>
                <a:latin typeface="宋体" pitchFamily="2" charset="-122"/>
              </a:rPr>
              <a:t>。</a:t>
            </a:r>
            <a:endParaRPr lang="zh-CN" altLang="en-US" sz="2400" b="1" kern="0" dirty="0">
              <a:solidFill>
                <a:schemeClr val="tx2"/>
              </a:solidFill>
              <a:latin typeface="宋体" pitchFamily="2" charset="-122"/>
            </a:endParaRPr>
          </a:p>
          <a:p>
            <a:pPr marL="342900" indent="-342900" eaLnBrk="0" hangingPunct="0">
              <a:spcBef>
                <a:spcPct val="20000"/>
              </a:spcBef>
              <a:buClr>
                <a:schemeClr val="tx2"/>
              </a:buClr>
              <a:buSzPct val="90000"/>
              <a:buFont typeface="Symbol" pitchFamily="18" charset="2"/>
              <a:buChar char="¨"/>
              <a:defRPr/>
            </a:pPr>
            <a:r>
              <a:rPr lang="en-US" altLang="zh-CN" sz="2400" b="1" kern="0" dirty="0">
                <a:solidFill>
                  <a:schemeClr val="tx2"/>
                </a:solidFill>
                <a:latin typeface="Times New Roman" pitchFamily="18" charset="0"/>
                <a:cs typeface="Times New Roman" pitchFamily="18" charset="0"/>
              </a:rPr>
              <a:t>BDT</a:t>
            </a:r>
            <a:r>
              <a:rPr lang="zh-CN" altLang="en-US" sz="2400" b="1" kern="0" dirty="0">
                <a:solidFill>
                  <a:schemeClr val="tx2"/>
                </a:solidFill>
                <a:latin typeface="宋体" pitchFamily="2" charset="-122"/>
              </a:rPr>
              <a:t>的表示用星期数和星期内秒数。秒数在周六午夜</a:t>
            </a:r>
            <a:r>
              <a:rPr lang="en-US" altLang="zh-CN" sz="2400" b="1" kern="0" dirty="0">
                <a:solidFill>
                  <a:schemeClr val="tx2"/>
                </a:solidFill>
                <a:latin typeface="宋体" pitchFamily="2" charset="-122"/>
              </a:rPr>
              <a:t>/</a:t>
            </a:r>
            <a:r>
              <a:rPr lang="zh-CN" altLang="en-US" sz="2400" b="1" kern="0" dirty="0">
                <a:solidFill>
                  <a:schemeClr val="tx2"/>
                </a:solidFill>
                <a:latin typeface="宋体" pitchFamily="2" charset="-122"/>
              </a:rPr>
              <a:t>周日凌晨清零 ，然后一直累加到</a:t>
            </a:r>
            <a:r>
              <a:rPr lang="en-US" altLang="zh-CN" sz="2400" b="1" kern="0" dirty="0">
                <a:solidFill>
                  <a:schemeClr val="tx2"/>
                </a:solidFill>
                <a:latin typeface="Times New Roman" pitchFamily="18" charset="0"/>
                <a:cs typeface="Times New Roman" pitchFamily="18" charset="0"/>
              </a:rPr>
              <a:t>604800</a:t>
            </a:r>
            <a:r>
              <a:rPr lang="zh-CN" altLang="en-US" sz="2400" b="1" kern="0" dirty="0">
                <a:solidFill>
                  <a:schemeClr val="tx2"/>
                </a:solidFill>
                <a:latin typeface="宋体" pitchFamily="2" charset="-122"/>
              </a:rPr>
              <a:t>。</a:t>
            </a:r>
          </a:p>
          <a:p>
            <a:pPr marL="342900" indent="-342900" eaLnBrk="0" hangingPunct="0">
              <a:spcBef>
                <a:spcPct val="20000"/>
              </a:spcBef>
              <a:buClr>
                <a:schemeClr val="tx2"/>
              </a:buClr>
              <a:buSzPct val="90000"/>
              <a:buFont typeface="Symbol" pitchFamily="18" charset="2"/>
              <a:buChar char="¨"/>
              <a:defRPr/>
            </a:pPr>
            <a:r>
              <a:rPr lang="en-US" altLang="zh-CN" sz="2400" b="1" kern="0" dirty="0">
                <a:solidFill>
                  <a:schemeClr val="tx2"/>
                </a:solidFill>
                <a:latin typeface="Times New Roman" pitchFamily="18" charset="0"/>
                <a:cs typeface="Times New Roman" pitchFamily="18" charset="0"/>
              </a:rPr>
              <a:t>BDT</a:t>
            </a:r>
            <a:r>
              <a:rPr lang="zh-CN" altLang="en-US" sz="2400" b="1" kern="0" dirty="0">
                <a:solidFill>
                  <a:schemeClr val="tx2"/>
                </a:solidFill>
                <a:latin typeface="宋体" pitchFamily="2" charset="-122"/>
              </a:rPr>
              <a:t>星期 </a:t>
            </a:r>
            <a:r>
              <a:rPr lang="en-US" altLang="zh-CN" sz="2400" b="1" kern="0" dirty="0">
                <a:solidFill>
                  <a:schemeClr val="tx2"/>
                </a:solidFill>
                <a:latin typeface="宋体" pitchFamily="2" charset="-122"/>
              </a:rPr>
              <a:t>= </a:t>
            </a:r>
            <a:r>
              <a:rPr lang="en-US" altLang="zh-CN" sz="2400" b="1" kern="0" dirty="0">
                <a:solidFill>
                  <a:schemeClr val="tx2"/>
                </a:solidFill>
                <a:latin typeface="Times New Roman" pitchFamily="18" charset="0"/>
                <a:cs typeface="Times New Roman" pitchFamily="18" charset="0"/>
              </a:rPr>
              <a:t>GPS</a:t>
            </a:r>
            <a:r>
              <a:rPr lang="zh-CN" altLang="en-US" sz="2400" b="1" kern="0" dirty="0">
                <a:solidFill>
                  <a:schemeClr val="tx2"/>
                </a:solidFill>
                <a:latin typeface="宋体" pitchFamily="2" charset="-122"/>
              </a:rPr>
              <a:t>星期</a:t>
            </a:r>
            <a:r>
              <a:rPr lang="en-US" altLang="zh-CN" sz="2400" b="1" kern="0" dirty="0">
                <a:solidFill>
                  <a:schemeClr val="tx2"/>
                </a:solidFill>
                <a:latin typeface="宋体" pitchFamily="2" charset="-122"/>
              </a:rPr>
              <a:t>+</a:t>
            </a:r>
            <a:r>
              <a:rPr lang="en-US" altLang="zh-CN" sz="2400" b="1" kern="0" noProof="1">
                <a:solidFill>
                  <a:schemeClr val="tx2"/>
                </a:solidFill>
                <a:latin typeface="Times New Roman" pitchFamily="18" charset="0"/>
                <a:cs typeface="Times New Roman" pitchFamily="18" charset="0"/>
              </a:rPr>
              <a:t>1356</a:t>
            </a:r>
            <a:endParaRPr lang="zh-CN" altLang="en-US" sz="2400" b="1" kern="0" dirty="0">
              <a:solidFill>
                <a:schemeClr val="tx2"/>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23"/>
          <p:cNvSpPr>
            <a:spLocks noGrp="1"/>
          </p:cNvSpPr>
          <p:nvPr>
            <p:ph type="title"/>
          </p:nvPr>
        </p:nvSpPr>
        <p:spPr/>
        <p:txBody>
          <a:bodyPr/>
          <a:lstStyle/>
          <a:p>
            <a:pPr eaLnBrk="1" hangingPunct="1"/>
            <a:r>
              <a:rPr lang="zh-CN" altLang="en-US" sz="3200" b="0" i="0" dirty="0" smtClean="0">
                <a:latin typeface="微软雅黑" pitchFamily="34" charset="-122"/>
                <a:ea typeface="微软雅黑" pitchFamily="34" charset="-122"/>
              </a:rPr>
              <a:t>主要内容</a:t>
            </a:r>
          </a:p>
        </p:txBody>
      </p:sp>
      <p:sp>
        <p:nvSpPr>
          <p:cNvPr id="17411" name="内容占位符 24"/>
          <p:cNvSpPr>
            <a:spLocks noGrp="1"/>
          </p:cNvSpPr>
          <p:nvPr>
            <p:ph idx="1"/>
          </p:nvPr>
        </p:nvSpPr>
        <p:spPr>
          <a:xfrm>
            <a:off x="1187450" y="1628775"/>
            <a:ext cx="7015163" cy="4525963"/>
          </a:xfrm>
        </p:spPr>
        <p:txBody>
          <a:bodyPr/>
          <a:lstStyle/>
          <a:p>
            <a:pPr eaLnBrk="1" hangingPunct="1">
              <a:lnSpc>
                <a:spcPct val="150000"/>
              </a:lnSpc>
              <a:buClr>
                <a:schemeClr val="tx2"/>
              </a:buClr>
              <a:buFont typeface="Wingdings" pitchFamily="2" charset="2"/>
              <a:buChar char="u"/>
            </a:pPr>
            <a:r>
              <a:rPr lang="zh-CN" altLang="en-US" dirty="0" smtClean="0">
                <a:solidFill>
                  <a:schemeClr val="tx2"/>
                </a:solidFill>
                <a:latin typeface="黑体" pitchFamily="2" charset="-122"/>
                <a:ea typeface="黑体" pitchFamily="2" charset="-122"/>
              </a:rPr>
              <a:t> </a:t>
            </a:r>
            <a:r>
              <a:rPr lang="zh-CN" altLang="en-US" i="1" u="sng" dirty="0" smtClean="0">
                <a:solidFill>
                  <a:schemeClr val="tx2"/>
                </a:solidFill>
                <a:ea typeface="宋体" charset="-122"/>
              </a:rPr>
              <a:t>卫星导航系统基本原理</a:t>
            </a:r>
            <a:endParaRPr lang="en-US" altLang="zh-CN" i="1" u="sng" dirty="0" smtClean="0">
              <a:solidFill>
                <a:schemeClr val="tx2"/>
              </a:solidFill>
              <a:ea typeface="宋体" charset="-122"/>
            </a:endParaRPr>
          </a:p>
          <a:p>
            <a:pPr eaLnBrk="1" hangingPunct="1">
              <a:lnSpc>
                <a:spcPct val="150000"/>
              </a:lnSpc>
              <a:buClr>
                <a:schemeClr val="tx2"/>
              </a:buClr>
              <a:buFont typeface="Wingdings" pitchFamily="2" charset="2"/>
              <a:buChar char="u"/>
            </a:pPr>
            <a:r>
              <a:rPr lang="zh-CN" altLang="en-US" i="1" dirty="0" smtClean="0">
                <a:solidFill>
                  <a:schemeClr val="tx2"/>
                </a:solidFill>
                <a:ea typeface="宋体" charset="-122"/>
              </a:rPr>
              <a:t>  </a:t>
            </a:r>
            <a:r>
              <a:rPr lang="en-US" altLang="zh-CN" i="1" u="sng" dirty="0" smtClean="0">
                <a:solidFill>
                  <a:schemeClr val="tx2"/>
                </a:solidFill>
                <a:ea typeface="宋体" charset="-122"/>
              </a:rPr>
              <a:t>GPS</a:t>
            </a:r>
            <a:r>
              <a:rPr lang="zh-CN" altLang="en-US" i="1" u="sng" dirty="0" smtClean="0">
                <a:solidFill>
                  <a:schemeClr val="tx2"/>
                </a:solidFill>
                <a:ea typeface="宋体" charset="-122"/>
              </a:rPr>
              <a:t>系统介绍</a:t>
            </a:r>
            <a:endParaRPr lang="en-US" altLang="zh-CN" i="1" u="sng" dirty="0" smtClean="0">
              <a:solidFill>
                <a:schemeClr val="tx2"/>
              </a:solidFill>
              <a:ea typeface="宋体" charset="-122"/>
            </a:endParaRPr>
          </a:p>
          <a:p>
            <a:pPr eaLnBrk="1" hangingPunct="1">
              <a:lnSpc>
                <a:spcPct val="150000"/>
              </a:lnSpc>
              <a:buClr>
                <a:schemeClr val="tx2"/>
              </a:buClr>
              <a:buFont typeface="Wingdings" pitchFamily="2" charset="2"/>
              <a:buChar char="u"/>
            </a:pPr>
            <a:r>
              <a:rPr lang="zh-CN" altLang="en-US" i="1" dirty="0" smtClean="0">
                <a:solidFill>
                  <a:schemeClr val="tx2"/>
                </a:solidFill>
                <a:ea typeface="宋体" charset="-122"/>
              </a:rPr>
              <a:t>  </a:t>
            </a:r>
            <a:r>
              <a:rPr lang="zh-CN" altLang="en-US" i="1" u="sng" dirty="0" smtClean="0">
                <a:solidFill>
                  <a:schemeClr val="tx2"/>
                </a:solidFill>
                <a:ea typeface="宋体" charset="-122"/>
              </a:rPr>
              <a:t>北斗卫星导航系统</a:t>
            </a:r>
            <a:endParaRPr lang="en-US" altLang="zh-CN" i="1" u="sng" dirty="0" smtClean="0">
              <a:solidFill>
                <a:schemeClr val="tx2"/>
              </a:solidFill>
              <a:ea typeface="宋体" charset="-122"/>
            </a:endParaRPr>
          </a:p>
          <a:p>
            <a:pPr eaLnBrk="1" hangingPunct="1">
              <a:lnSpc>
                <a:spcPct val="150000"/>
              </a:lnSpc>
              <a:buClr>
                <a:schemeClr val="tx2"/>
              </a:buClr>
              <a:buFont typeface="Wingdings" pitchFamily="2" charset="2"/>
              <a:buChar char="u"/>
            </a:pPr>
            <a:r>
              <a:rPr lang="zh-CN" altLang="en-US" i="1" u="sng" dirty="0" smtClean="0">
                <a:solidFill>
                  <a:schemeClr val="tx2"/>
                </a:solidFill>
                <a:ea typeface="宋体" charset="-122"/>
              </a:rPr>
              <a:t> </a:t>
            </a:r>
            <a:r>
              <a:rPr lang="en-US" altLang="zh-CN" i="1" u="sng" dirty="0" smtClean="0">
                <a:solidFill>
                  <a:schemeClr val="tx2"/>
                </a:solidFill>
                <a:ea typeface="宋体" charset="-122"/>
              </a:rPr>
              <a:t>GPS</a:t>
            </a:r>
            <a:r>
              <a:rPr lang="zh-CN" altLang="en-US" i="1" u="sng" dirty="0" smtClean="0">
                <a:solidFill>
                  <a:schemeClr val="tx2"/>
                </a:solidFill>
                <a:ea typeface="宋体" charset="-122"/>
              </a:rPr>
              <a:t>和北斗接收机定位原理和性能分析</a:t>
            </a:r>
            <a:endParaRPr lang="en-US" altLang="zh-CN" i="1" u="sng" dirty="0" smtClean="0">
              <a:solidFill>
                <a:schemeClr val="tx2"/>
              </a:solidFill>
              <a:ea typeface="宋体" charset="-122"/>
            </a:endParaRPr>
          </a:p>
          <a:p>
            <a:pPr eaLnBrk="1" hangingPunct="1">
              <a:lnSpc>
                <a:spcPct val="150000"/>
              </a:lnSpc>
              <a:buClr>
                <a:schemeClr val="tx2"/>
              </a:buClr>
              <a:buFont typeface="Wingdings" pitchFamily="2" charset="2"/>
              <a:buChar char="u"/>
            </a:pPr>
            <a:r>
              <a:rPr lang="zh-CN" altLang="en-US" i="1" u="sng" dirty="0" smtClean="0">
                <a:solidFill>
                  <a:schemeClr val="tx2"/>
                </a:solidFill>
                <a:ea typeface="宋体" charset="-122"/>
              </a:rPr>
              <a:t>接收机性能测试问题</a:t>
            </a:r>
            <a:endParaRPr lang="en-US" altLang="zh-CN" i="1" u="sng" dirty="0" smtClean="0">
              <a:solidFill>
                <a:schemeClr val="tx2"/>
              </a:solidFill>
              <a:ea typeface="宋体" charset="-122"/>
            </a:endParaRPr>
          </a:p>
          <a:p>
            <a:pPr eaLnBrk="1" hangingPunct="1">
              <a:lnSpc>
                <a:spcPct val="150000"/>
              </a:lnSpc>
              <a:buClr>
                <a:schemeClr val="tx2"/>
              </a:buClr>
              <a:buFont typeface="Wingdings" pitchFamily="2" charset="2"/>
              <a:buChar char="u"/>
            </a:pPr>
            <a:r>
              <a:rPr lang="en-US" altLang="zh-CN" i="1" u="sng" dirty="0" smtClean="0">
                <a:solidFill>
                  <a:schemeClr val="tx2"/>
                </a:solidFill>
                <a:ea typeface="宋体" charset="-122"/>
              </a:rPr>
              <a:t>NMEA0183</a:t>
            </a:r>
            <a:r>
              <a:rPr lang="zh-CN" altLang="en-US" i="1" u="sng" dirty="0" smtClean="0">
                <a:solidFill>
                  <a:schemeClr val="tx2"/>
                </a:solidFill>
                <a:ea typeface="宋体" charset="-122"/>
              </a:rPr>
              <a:t>消息协议</a:t>
            </a:r>
          </a:p>
          <a:p>
            <a:pPr eaLnBrk="1" hangingPunct="1">
              <a:lnSpc>
                <a:spcPct val="150000"/>
              </a:lnSpc>
              <a:buFont typeface="Wingdings" pitchFamily="2" charset="2"/>
              <a:buChar char="u"/>
            </a:pPr>
            <a:endParaRPr lang="zh-CN" altLang="en-US" sz="38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457200" y="142875"/>
            <a:ext cx="5338936" cy="693837"/>
          </a:xfrm>
        </p:spPr>
        <p:txBody>
          <a:bodyPr/>
          <a:lstStyle/>
          <a:p>
            <a:pPr eaLnBrk="1" hangingPunct="1"/>
            <a:r>
              <a:rPr lang="en-US" altLang="zh-CN" sz="3200" dirty="0" smtClean="0">
                <a:ea typeface="宋体" charset="-122"/>
              </a:rPr>
              <a:t>GPS </a:t>
            </a:r>
            <a:r>
              <a:rPr lang="zh-CN" altLang="en-US" sz="3200" dirty="0" smtClean="0">
                <a:ea typeface="宋体" charset="-122"/>
              </a:rPr>
              <a:t>系统的基本构成</a:t>
            </a:r>
            <a:endParaRPr lang="zh-CN" altLang="en-US" sz="3200" b="0" i="0" dirty="0" smtClean="0">
              <a:latin typeface="黑体" pitchFamily="2" charset="-122"/>
              <a:ea typeface="黑体" pitchFamily="2" charset="-122"/>
            </a:endParaRPr>
          </a:p>
        </p:txBody>
      </p:sp>
      <p:sp>
        <p:nvSpPr>
          <p:cNvPr id="6" name="Rectangle 5"/>
          <p:cNvSpPr txBox="1">
            <a:spLocks noChangeArrowheads="1"/>
          </p:cNvSpPr>
          <p:nvPr/>
        </p:nvSpPr>
        <p:spPr bwMode="auto">
          <a:xfrm>
            <a:off x="323528" y="1700808"/>
            <a:ext cx="3467100" cy="3700462"/>
          </a:xfrm>
          <a:prstGeom prst="rect">
            <a:avLst/>
          </a:prstGeom>
          <a:noFill/>
          <a:ln w="9525">
            <a:noFill/>
            <a:miter lim="800000"/>
            <a:headEnd/>
            <a:tailEnd/>
          </a:ln>
        </p:spPr>
        <p:txBody>
          <a:bodyPr/>
          <a:lstStyle/>
          <a:p>
            <a:pPr marL="342900" indent="-342900" eaLnBrk="0" hangingPunct="0">
              <a:lnSpc>
                <a:spcPct val="90000"/>
              </a:lnSpc>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空间段：主要包括</a:t>
            </a:r>
            <a:r>
              <a:rPr lang="en-US" altLang="zh-CN" sz="2400" b="1" kern="0" dirty="0">
                <a:solidFill>
                  <a:schemeClr val="tx2"/>
                </a:solidFill>
                <a:latin typeface="Times New Roman" pitchFamily="18" charset="0"/>
                <a:cs typeface="Times New Roman" pitchFamily="18" charset="0"/>
              </a:rPr>
              <a:t>GPS</a:t>
            </a:r>
            <a:r>
              <a:rPr lang="zh-CN" altLang="en-US" sz="2000" b="1" kern="0" dirty="0">
                <a:solidFill>
                  <a:schemeClr val="tx2"/>
                </a:solidFill>
                <a:latin typeface="宋体" pitchFamily="2" charset="-122"/>
              </a:rPr>
              <a:t>卫星星座。</a:t>
            </a:r>
          </a:p>
          <a:p>
            <a:pPr marL="342900" indent="-342900" eaLnBrk="0" hangingPunct="0">
              <a:lnSpc>
                <a:spcPct val="90000"/>
              </a:lnSpc>
              <a:spcBef>
                <a:spcPct val="20000"/>
              </a:spcBef>
              <a:buClr>
                <a:schemeClr val="tx2"/>
              </a:buClr>
              <a:buSzPct val="90000"/>
              <a:buFont typeface="Symbol" pitchFamily="18" charset="2"/>
              <a:buChar char="¨"/>
              <a:defRPr/>
            </a:pPr>
            <a:endParaRPr lang="zh-CN" altLang="en-US" sz="2000" b="1" kern="0" dirty="0">
              <a:solidFill>
                <a:schemeClr val="tx2"/>
              </a:solidFill>
              <a:latin typeface="宋体" pitchFamily="2" charset="-122"/>
            </a:endParaRPr>
          </a:p>
          <a:p>
            <a:pPr marL="342900" indent="-342900" eaLnBrk="0" hangingPunct="0">
              <a:lnSpc>
                <a:spcPct val="90000"/>
              </a:lnSpc>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控制段：监控卫星的健康状态，轨道参数和误差扰动。更新卫星的时钟、星历、历书和电文。</a:t>
            </a:r>
          </a:p>
          <a:p>
            <a:pPr marL="342900" indent="-342900" eaLnBrk="0" hangingPunct="0">
              <a:lnSpc>
                <a:spcPct val="90000"/>
              </a:lnSpc>
              <a:spcBef>
                <a:spcPct val="20000"/>
              </a:spcBef>
              <a:buClr>
                <a:schemeClr val="tx2"/>
              </a:buClr>
              <a:buSzPct val="90000"/>
              <a:buFont typeface="Symbol" pitchFamily="18" charset="2"/>
              <a:buChar char="¨"/>
              <a:defRPr/>
            </a:pPr>
            <a:endParaRPr lang="zh-CN" altLang="en-US" sz="2000" b="1" kern="0" dirty="0">
              <a:solidFill>
                <a:schemeClr val="tx2"/>
              </a:solidFill>
              <a:latin typeface="宋体" pitchFamily="2" charset="-122"/>
            </a:endParaRPr>
          </a:p>
          <a:p>
            <a:pPr marL="342900" indent="-342900" eaLnBrk="0" hangingPunct="0">
              <a:lnSpc>
                <a:spcPct val="90000"/>
              </a:lnSpc>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用户段：用户接收设备，各种接收机等。</a:t>
            </a:r>
          </a:p>
        </p:txBody>
      </p:sp>
      <p:grpSp>
        <p:nvGrpSpPr>
          <p:cNvPr id="2" name="Group 10"/>
          <p:cNvGrpSpPr>
            <a:grpSpLocks/>
          </p:cNvGrpSpPr>
          <p:nvPr/>
        </p:nvGrpSpPr>
        <p:grpSpPr bwMode="auto">
          <a:xfrm>
            <a:off x="3923928" y="1772816"/>
            <a:ext cx="4968875" cy="3384550"/>
            <a:chOff x="612" y="1117"/>
            <a:chExt cx="4804" cy="2592"/>
          </a:xfrm>
        </p:grpSpPr>
        <p:pic>
          <p:nvPicPr>
            <p:cNvPr id="34821" name="Picture 6"/>
            <p:cNvPicPr>
              <a:picLocks noChangeAspect="1" noChangeArrowheads="1"/>
            </p:cNvPicPr>
            <p:nvPr/>
          </p:nvPicPr>
          <p:blipFill>
            <a:blip r:embed="rId2" cstate="print"/>
            <a:srcRect/>
            <a:stretch>
              <a:fillRect/>
            </a:stretch>
          </p:blipFill>
          <p:spPr bwMode="auto">
            <a:xfrm>
              <a:off x="612" y="1117"/>
              <a:ext cx="4804" cy="2592"/>
            </a:xfrm>
            <a:prstGeom prst="rect">
              <a:avLst/>
            </a:prstGeom>
            <a:noFill/>
            <a:ln w="9525">
              <a:solidFill>
                <a:schemeClr val="tx1"/>
              </a:solidFill>
              <a:miter lim="800000"/>
              <a:headEnd/>
              <a:tailEnd/>
            </a:ln>
          </p:spPr>
        </p:pic>
        <p:sp>
          <p:nvSpPr>
            <p:cNvPr id="34822" name="Text Box 7"/>
            <p:cNvSpPr txBox="1">
              <a:spLocks noChangeArrowheads="1"/>
            </p:cNvSpPr>
            <p:nvPr/>
          </p:nvSpPr>
          <p:spPr bwMode="auto">
            <a:xfrm>
              <a:off x="2151" y="1213"/>
              <a:ext cx="1177" cy="259"/>
            </a:xfrm>
            <a:prstGeom prst="rect">
              <a:avLst/>
            </a:prstGeom>
            <a:solidFill>
              <a:srgbClr val="FFFFFF"/>
            </a:solidFill>
            <a:ln w="12700">
              <a:noFill/>
              <a:miter lim="800000"/>
              <a:headEnd type="none" w="sm" len="sm"/>
              <a:tailEnd type="none" w="sm" len="sm"/>
            </a:ln>
          </p:spPr>
          <p:txBody>
            <a:bodyPr>
              <a:spAutoFit/>
            </a:bodyPr>
            <a:lstStyle/>
            <a:p>
              <a:r>
                <a:rPr kumimoji="1" lang="zh-CN" altLang="en-US" sz="1600">
                  <a:solidFill>
                    <a:schemeClr val="bg1"/>
                  </a:solidFill>
                </a:rPr>
                <a:t>空间部分</a:t>
              </a:r>
            </a:p>
          </p:txBody>
        </p:sp>
        <p:sp>
          <p:nvSpPr>
            <p:cNvPr id="34823" name="Text Box 8"/>
            <p:cNvSpPr txBox="1">
              <a:spLocks noChangeArrowheads="1"/>
            </p:cNvSpPr>
            <p:nvPr/>
          </p:nvSpPr>
          <p:spPr bwMode="auto">
            <a:xfrm>
              <a:off x="2214" y="3213"/>
              <a:ext cx="921" cy="445"/>
            </a:xfrm>
            <a:prstGeom prst="rect">
              <a:avLst/>
            </a:prstGeom>
            <a:solidFill>
              <a:srgbClr val="FFFFFF"/>
            </a:solidFill>
            <a:ln w="12700">
              <a:noFill/>
              <a:miter lim="800000"/>
              <a:headEnd type="none" w="sm" len="sm"/>
              <a:tailEnd type="none" w="sm" len="sm"/>
            </a:ln>
          </p:spPr>
          <p:txBody>
            <a:bodyPr>
              <a:spAutoFit/>
            </a:bodyPr>
            <a:lstStyle/>
            <a:p>
              <a:r>
                <a:rPr kumimoji="1" lang="zh-CN" altLang="en-US" sz="1600">
                  <a:solidFill>
                    <a:schemeClr val="bg1"/>
                  </a:solidFill>
                </a:rPr>
                <a:t>地面控制部分</a:t>
              </a:r>
            </a:p>
          </p:txBody>
        </p:sp>
        <p:sp>
          <p:nvSpPr>
            <p:cNvPr id="34824" name="Text Box 9"/>
            <p:cNvSpPr txBox="1">
              <a:spLocks noChangeArrowheads="1"/>
            </p:cNvSpPr>
            <p:nvPr/>
          </p:nvSpPr>
          <p:spPr bwMode="auto">
            <a:xfrm>
              <a:off x="4012" y="3163"/>
              <a:ext cx="1265" cy="259"/>
            </a:xfrm>
            <a:prstGeom prst="rect">
              <a:avLst/>
            </a:prstGeom>
            <a:solidFill>
              <a:srgbClr val="FFFFFF"/>
            </a:solidFill>
            <a:ln w="12700">
              <a:noFill/>
              <a:miter lim="800000"/>
              <a:headEnd type="none" w="sm" len="sm"/>
              <a:tailEnd type="none" w="sm" len="sm"/>
            </a:ln>
          </p:spPr>
          <p:txBody>
            <a:bodyPr>
              <a:spAutoFit/>
            </a:bodyPr>
            <a:lstStyle/>
            <a:p>
              <a:r>
                <a:rPr kumimoji="1" lang="zh-CN" altLang="en-US" sz="1600">
                  <a:solidFill>
                    <a:schemeClr val="bg1"/>
                  </a:solidFill>
                </a:rPr>
                <a:t>用户部分</a:t>
              </a: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457200" y="142875"/>
            <a:ext cx="4474840" cy="693837"/>
          </a:xfrm>
        </p:spPr>
        <p:txBody>
          <a:bodyPr/>
          <a:lstStyle/>
          <a:p>
            <a:pPr eaLnBrk="1" hangingPunct="1"/>
            <a:r>
              <a:rPr lang="en-US" altLang="zh-CN" sz="3200" dirty="0" smtClean="0">
                <a:ea typeface="宋体" charset="-122"/>
              </a:rPr>
              <a:t>GPS</a:t>
            </a:r>
            <a:r>
              <a:rPr lang="zh-CN" altLang="en-US" sz="3200" dirty="0" smtClean="0">
                <a:ea typeface="宋体" charset="-122"/>
              </a:rPr>
              <a:t>星座分布</a:t>
            </a:r>
            <a:endParaRPr lang="zh-CN" altLang="en-US" sz="3200" b="0" i="0" dirty="0" smtClean="0">
              <a:latin typeface="黑体" pitchFamily="2" charset="-122"/>
              <a:ea typeface="黑体" pitchFamily="2" charset="-122"/>
            </a:endParaRPr>
          </a:p>
        </p:txBody>
      </p:sp>
      <p:sp>
        <p:nvSpPr>
          <p:cNvPr id="7" name="AutoShape 3"/>
          <p:cNvSpPr txBox="1">
            <a:spLocks noChangeArrowheads="1"/>
          </p:cNvSpPr>
          <p:nvPr/>
        </p:nvSpPr>
        <p:spPr bwMode="auto">
          <a:xfrm>
            <a:off x="457200" y="1600200"/>
            <a:ext cx="4691063" cy="4530725"/>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cs typeface="Times New Roman" pitchFamily="18" charset="0"/>
              </a:rPr>
              <a:t>由</a:t>
            </a:r>
            <a:r>
              <a:rPr lang="en-US" altLang="zh-CN" sz="2400" b="1" kern="0" dirty="0">
                <a:solidFill>
                  <a:schemeClr val="tx2"/>
                </a:solidFill>
                <a:latin typeface="宋体" pitchFamily="2" charset="-122"/>
                <a:cs typeface="Times New Roman" pitchFamily="18" charset="0"/>
              </a:rPr>
              <a:t>24</a:t>
            </a:r>
            <a:r>
              <a:rPr lang="zh-CN" altLang="en-US" sz="2400" b="1" kern="0" dirty="0">
                <a:solidFill>
                  <a:schemeClr val="tx2"/>
                </a:solidFill>
                <a:latin typeface="宋体" pitchFamily="2" charset="-122"/>
                <a:cs typeface="Times New Roman" pitchFamily="18" charset="0"/>
              </a:rPr>
              <a:t>颗卫星组成。</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cs typeface="Times New Roman" pitchFamily="18" charset="0"/>
              </a:rPr>
              <a:t>由</a:t>
            </a:r>
            <a:r>
              <a:rPr lang="en-US" altLang="zh-CN" sz="2400" b="1" kern="0" dirty="0">
                <a:solidFill>
                  <a:schemeClr val="tx2"/>
                </a:solidFill>
                <a:latin typeface="宋体" pitchFamily="2" charset="-122"/>
                <a:cs typeface="Times New Roman" pitchFamily="18" charset="0"/>
              </a:rPr>
              <a:t>6</a:t>
            </a:r>
            <a:r>
              <a:rPr lang="zh-CN" altLang="en-US" sz="2400" b="1" kern="0" dirty="0">
                <a:solidFill>
                  <a:schemeClr val="tx2"/>
                </a:solidFill>
                <a:latin typeface="宋体" pitchFamily="2" charset="-122"/>
                <a:cs typeface="Times New Roman" pitchFamily="18" charset="0"/>
              </a:rPr>
              <a:t>个轨道面构成，轨道面和赤道面夹角为</a:t>
            </a:r>
            <a:r>
              <a:rPr lang="en-US" altLang="zh-CN" sz="2400" b="1" kern="0" dirty="0">
                <a:solidFill>
                  <a:schemeClr val="tx2"/>
                </a:solidFill>
                <a:latin typeface="宋体" pitchFamily="2" charset="-122"/>
                <a:cs typeface="Times New Roman" pitchFamily="18" charset="0"/>
              </a:rPr>
              <a:t>55</a:t>
            </a:r>
            <a:r>
              <a:rPr lang="zh-CN" altLang="en-US" sz="2400" b="1" kern="0" dirty="0">
                <a:solidFill>
                  <a:schemeClr val="tx2"/>
                </a:solidFill>
                <a:latin typeface="宋体" pitchFamily="2" charset="-122"/>
                <a:cs typeface="Times New Roman" pitchFamily="18" charset="0"/>
              </a:rPr>
              <a:t>度，相邻轨道的空间分布相差</a:t>
            </a:r>
            <a:r>
              <a:rPr lang="en-US" altLang="zh-CN" sz="2400" b="1" kern="0" dirty="0">
                <a:solidFill>
                  <a:schemeClr val="tx2"/>
                </a:solidFill>
                <a:latin typeface="宋体" pitchFamily="2" charset="-122"/>
                <a:cs typeface="Times New Roman" pitchFamily="18" charset="0"/>
              </a:rPr>
              <a:t>60</a:t>
            </a:r>
            <a:r>
              <a:rPr lang="zh-CN" altLang="en-US" sz="2400" b="1" kern="0" dirty="0">
                <a:solidFill>
                  <a:schemeClr val="tx2"/>
                </a:solidFill>
                <a:latin typeface="宋体" pitchFamily="2" charset="-122"/>
                <a:cs typeface="Times New Roman" pitchFamily="18" charset="0"/>
              </a:rPr>
              <a:t>度。 </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cs typeface="Times New Roman" pitchFamily="18" charset="0"/>
              </a:rPr>
              <a:t>卫星轨道离心率在</a:t>
            </a:r>
            <a:r>
              <a:rPr lang="en-US" altLang="zh-CN" sz="2400" b="1" kern="0" dirty="0">
                <a:solidFill>
                  <a:schemeClr val="tx2"/>
                </a:solidFill>
                <a:latin typeface="宋体" pitchFamily="2" charset="-122"/>
                <a:cs typeface="Times New Roman" pitchFamily="18" charset="0"/>
              </a:rPr>
              <a:t>0.002—0.01</a:t>
            </a:r>
            <a:r>
              <a:rPr lang="zh-CN" altLang="en-US" sz="2400" b="1" kern="0" dirty="0">
                <a:solidFill>
                  <a:schemeClr val="tx2"/>
                </a:solidFill>
                <a:latin typeface="宋体" pitchFamily="2" charset="-122"/>
                <a:cs typeface="Times New Roman" pitchFamily="18" charset="0"/>
              </a:rPr>
              <a:t>之间，长半轴</a:t>
            </a:r>
            <a:r>
              <a:rPr lang="en-US" altLang="zh-CN" sz="2400" b="1" kern="0" dirty="0">
                <a:solidFill>
                  <a:schemeClr val="tx2"/>
                </a:solidFill>
                <a:latin typeface="Times New Roman" pitchFamily="18" charset="0"/>
                <a:cs typeface="Times New Roman" pitchFamily="18" charset="0"/>
              </a:rPr>
              <a:t>26560</a:t>
            </a:r>
            <a:r>
              <a:rPr lang="zh-CN" altLang="en-US" sz="2400" b="1" kern="0" dirty="0">
                <a:solidFill>
                  <a:schemeClr val="tx2"/>
                </a:solidFill>
                <a:latin typeface="宋体" pitchFamily="2" charset="-122"/>
                <a:cs typeface="Times New Roman" pitchFamily="18" charset="0"/>
              </a:rPr>
              <a:t>公里，飞行高度约</a:t>
            </a:r>
            <a:r>
              <a:rPr lang="en-US" altLang="zh-CN" sz="2400" b="1" kern="0" dirty="0">
                <a:solidFill>
                  <a:schemeClr val="tx2"/>
                </a:solidFill>
                <a:latin typeface="Times New Roman" pitchFamily="18" charset="0"/>
                <a:cs typeface="Times New Roman" pitchFamily="18" charset="0"/>
              </a:rPr>
              <a:t>20200</a:t>
            </a:r>
            <a:r>
              <a:rPr lang="zh-CN" altLang="en-US" sz="2400" b="1" kern="0" dirty="0">
                <a:solidFill>
                  <a:schemeClr val="tx2"/>
                </a:solidFill>
                <a:latin typeface="宋体" pitchFamily="2" charset="-122"/>
                <a:cs typeface="Times New Roman" pitchFamily="18" charset="0"/>
              </a:rPr>
              <a:t>公里。</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宋体" pitchFamily="2" charset="-122"/>
                <a:cs typeface="Times New Roman" pitchFamily="18" charset="0"/>
              </a:rPr>
              <a:t>卫星飞行周期为半个恒星日，即</a:t>
            </a:r>
            <a:r>
              <a:rPr lang="en-US" altLang="zh-CN" sz="2400" b="1" kern="0" dirty="0">
                <a:solidFill>
                  <a:schemeClr val="tx2"/>
                </a:solidFill>
                <a:latin typeface="Times New Roman" pitchFamily="18" charset="0"/>
                <a:cs typeface="Times New Roman" pitchFamily="18" charset="0"/>
              </a:rPr>
              <a:t>11</a:t>
            </a:r>
            <a:r>
              <a:rPr lang="zh-CN" altLang="en-US" sz="2400" b="1" kern="0" dirty="0">
                <a:solidFill>
                  <a:schemeClr val="tx2"/>
                </a:solidFill>
                <a:latin typeface="宋体" pitchFamily="2" charset="-122"/>
                <a:cs typeface="Times New Roman" pitchFamily="18" charset="0"/>
              </a:rPr>
              <a:t>小时</a:t>
            </a:r>
            <a:r>
              <a:rPr lang="en-US" altLang="zh-CN" sz="2400" b="1" kern="0" dirty="0">
                <a:solidFill>
                  <a:schemeClr val="tx2"/>
                </a:solidFill>
                <a:latin typeface="Times New Roman" pitchFamily="18" charset="0"/>
                <a:cs typeface="Times New Roman" pitchFamily="18" charset="0"/>
              </a:rPr>
              <a:t>58</a:t>
            </a:r>
            <a:r>
              <a:rPr lang="zh-CN" altLang="en-US" sz="2400" b="1" kern="0" dirty="0">
                <a:solidFill>
                  <a:schemeClr val="tx2"/>
                </a:solidFill>
                <a:latin typeface="宋体" pitchFamily="2" charset="-122"/>
                <a:cs typeface="Times New Roman" pitchFamily="18" charset="0"/>
              </a:rPr>
              <a:t>分钟左右。</a:t>
            </a:r>
          </a:p>
        </p:txBody>
      </p:sp>
      <p:pic>
        <p:nvPicPr>
          <p:cNvPr id="1026" name="Picture 2" descr="gps_Constellation"/>
          <p:cNvPicPr>
            <a:picLocks noChangeAspect="1" noChangeArrowheads="1"/>
          </p:cNvPicPr>
          <p:nvPr/>
        </p:nvPicPr>
        <p:blipFill>
          <a:blip r:embed="rId2" cstate="print"/>
          <a:srcRect/>
          <a:stretch>
            <a:fillRect/>
          </a:stretch>
        </p:blipFill>
        <p:spPr bwMode="auto">
          <a:xfrm>
            <a:off x="5357818" y="1785926"/>
            <a:ext cx="3259212" cy="30243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5"/>
          <p:cNvSpPr>
            <a:spLocks noGrp="1"/>
          </p:cNvSpPr>
          <p:nvPr>
            <p:ph type="title"/>
          </p:nvPr>
        </p:nvSpPr>
        <p:spPr>
          <a:xfrm>
            <a:off x="323850" y="188639"/>
            <a:ext cx="4752206" cy="792089"/>
          </a:xfrm>
        </p:spPr>
        <p:txBody>
          <a:bodyPr/>
          <a:lstStyle/>
          <a:p>
            <a:r>
              <a:rPr lang="en-US" altLang="zh-CN" sz="3200" dirty="0" smtClean="0">
                <a:ea typeface="宋体" charset="-122"/>
              </a:rPr>
              <a:t>GPS</a:t>
            </a:r>
            <a:r>
              <a:rPr lang="zh-CN" altLang="en-US" sz="3200" dirty="0" smtClean="0">
                <a:ea typeface="宋体" charset="-122"/>
              </a:rPr>
              <a:t>轨道分布举例</a:t>
            </a:r>
            <a:r>
              <a:rPr lang="zh-CN" altLang="en-US" b="0" dirty="0" smtClean="0">
                <a:latin typeface="黑体" pitchFamily="2" charset="-122"/>
                <a:ea typeface="黑体" pitchFamily="2" charset="-122"/>
              </a:rPr>
              <a:t/>
            </a:r>
            <a:br>
              <a:rPr lang="zh-CN" altLang="en-US" b="0" dirty="0" smtClean="0">
                <a:latin typeface="黑体" pitchFamily="2" charset="-122"/>
                <a:ea typeface="黑体" pitchFamily="2" charset="-122"/>
              </a:rPr>
            </a:br>
            <a:endParaRPr lang="zh-CN" altLang="en-US" dirty="0" smtClean="0">
              <a:ea typeface="宋体" charset="-122"/>
            </a:endParaRPr>
          </a:p>
        </p:txBody>
      </p:sp>
      <p:pic>
        <p:nvPicPr>
          <p:cNvPr id="36867" name="Picture 4"/>
          <p:cNvPicPr>
            <a:picLocks noChangeAspect="1" noChangeArrowheads="1"/>
          </p:cNvPicPr>
          <p:nvPr/>
        </p:nvPicPr>
        <p:blipFill>
          <a:blip r:embed="rId2" cstate="print"/>
          <a:srcRect/>
          <a:stretch>
            <a:fillRect/>
          </a:stretch>
        </p:blipFill>
        <p:spPr bwMode="auto">
          <a:xfrm>
            <a:off x="4427984" y="1484784"/>
            <a:ext cx="4235199" cy="3672408"/>
          </a:xfrm>
          <a:prstGeom prst="rect">
            <a:avLst/>
          </a:prstGeom>
          <a:noFill/>
          <a:ln w="9525">
            <a:noFill/>
            <a:miter lim="800000"/>
            <a:headEnd/>
            <a:tailEnd/>
          </a:ln>
        </p:spPr>
      </p:pic>
      <p:sp>
        <p:nvSpPr>
          <p:cNvPr id="4" name="TextBox 3"/>
          <p:cNvSpPr txBox="1"/>
          <p:nvPr/>
        </p:nvSpPr>
        <p:spPr>
          <a:xfrm>
            <a:off x="539552" y="1700808"/>
            <a:ext cx="3603820" cy="4154984"/>
          </a:xfrm>
          <a:prstGeom prst="rect">
            <a:avLst/>
          </a:prstGeom>
          <a:noFill/>
        </p:spPr>
        <p:txBody>
          <a:bodyPr wrap="square" rtlCol="0">
            <a:spAutoFit/>
          </a:bodyPr>
          <a:lstStyle/>
          <a:p>
            <a:r>
              <a:rPr lang="en-US" altLang="zh-CN" sz="2400" b="1" kern="0" dirty="0" smtClean="0">
                <a:solidFill>
                  <a:schemeClr val="tx2"/>
                </a:solidFill>
                <a:latin typeface="宋体" pitchFamily="2" charset="-122"/>
                <a:cs typeface="Times New Roman" pitchFamily="18" charset="0"/>
              </a:rPr>
              <a:t>12</a:t>
            </a:r>
            <a:r>
              <a:rPr lang="zh-CN" altLang="zh-CN" sz="2400" b="1" kern="0" dirty="0">
                <a:solidFill>
                  <a:schemeClr val="tx2"/>
                </a:solidFill>
                <a:latin typeface="宋体" pitchFamily="2" charset="-122"/>
                <a:cs typeface="Times New Roman" pitchFamily="18" charset="0"/>
              </a:rPr>
              <a:t>月的</a:t>
            </a:r>
            <a:r>
              <a:rPr lang="en-US" altLang="zh-CN" sz="2400" b="1" kern="0" dirty="0">
                <a:solidFill>
                  <a:schemeClr val="tx2"/>
                </a:solidFill>
                <a:latin typeface="Times New Roman" pitchFamily="18" charset="0"/>
                <a:cs typeface="Times New Roman" pitchFamily="18" charset="0"/>
              </a:rPr>
              <a:t>GPS</a:t>
            </a:r>
            <a:r>
              <a:rPr lang="zh-CN" altLang="zh-CN" sz="2400" b="1" kern="0" dirty="0">
                <a:solidFill>
                  <a:schemeClr val="tx2"/>
                </a:solidFill>
                <a:latin typeface="宋体" pitchFamily="2" charset="-122"/>
                <a:cs typeface="Times New Roman" pitchFamily="18" charset="0"/>
              </a:rPr>
              <a:t>卫星</a:t>
            </a:r>
            <a:r>
              <a:rPr lang="zh-CN" altLang="zh-CN" sz="2400" b="1" kern="0" dirty="0" smtClean="0">
                <a:solidFill>
                  <a:schemeClr val="tx2"/>
                </a:solidFill>
                <a:latin typeface="宋体" pitchFamily="2" charset="-122"/>
                <a:cs typeface="Times New Roman" pitchFamily="18" charset="0"/>
              </a:rPr>
              <a:t>在</a:t>
            </a:r>
            <a:r>
              <a:rPr lang="en-US" altLang="zh-CN" sz="2400" b="1" kern="0" dirty="0" smtClean="0">
                <a:solidFill>
                  <a:schemeClr val="tx2"/>
                </a:solidFill>
                <a:latin typeface="Times New Roman" pitchFamily="18" charset="0"/>
                <a:cs typeface="Times New Roman" pitchFamily="18" charset="0"/>
              </a:rPr>
              <a:t>2007</a:t>
            </a:r>
            <a:r>
              <a:rPr lang="zh-CN" altLang="zh-CN" sz="2400" b="1" kern="0" dirty="0" smtClean="0">
                <a:solidFill>
                  <a:schemeClr val="tx2"/>
                </a:solidFill>
                <a:latin typeface="Times New Roman" pitchFamily="18" charset="0"/>
                <a:cs typeface="Times New Roman" pitchFamily="18" charset="0"/>
              </a:rPr>
              <a:t>年</a:t>
            </a:r>
            <a:r>
              <a:rPr lang="en-US" altLang="zh-CN" sz="2400" b="1" kern="0" dirty="0" smtClean="0">
                <a:solidFill>
                  <a:schemeClr val="tx2"/>
                </a:solidFill>
                <a:latin typeface="宋体" pitchFamily="2" charset="-122"/>
                <a:cs typeface="Times New Roman" pitchFamily="18" charset="0"/>
              </a:rPr>
              <a:t>6</a:t>
            </a:r>
            <a:r>
              <a:rPr lang="zh-CN" altLang="zh-CN" sz="2400" b="1" kern="0" dirty="0" smtClean="0">
                <a:solidFill>
                  <a:schemeClr val="tx2"/>
                </a:solidFill>
                <a:latin typeface="宋体" pitchFamily="2" charset="-122"/>
                <a:cs typeface="Times New Roman" pitchFamily="18" charset="0"/>
              </a:rPr>
              <a:t>个</a:t>
            </a:r>
            <a:r>
              <a:rPr lang="zh-CN" altLang="zh-CN" sz="2400" b="1" kern="0" dirty="0">
                <a:solidFill>
                  <a:schemeClr val="tx2"/>
                </a:solidFill>
                <a:latin typeface="宋体" pitchFamily="2" charset="-122"/>
                <a:cs typeface="Times New Roman" pitchFamily="18" charset="0"/>
              </a:rPr>
              <a:t>轨道面上的</a:t>
            </a:r>
            <a:r>
              <a:rPr lang="zh-CN" altLang="zh-CN" sz="2400" b="1" kern="0" dirty="0" smtClean="0">
                <a:solidFill>
                  <a:schemeClr val="tx2"/>
                </a:solidFill>
                <a:latin typeface="宋体" pitchFamily="2" charset="-122"/>
                <a:cs typeface="Times New Roman" pitchFamily="18" charset="0"/>
              </a:rPr>
              <a:t>分布，</a:t>
            </a:r>
            <a:r>
              <a:rPr lang="zh-CN" altLang="zh-CN" sz="2400" b="1" kern="0" dirty="0">
                <a:solidFill>
                  <a:schemeClr val="tx2"/>
                </a:solidFill>
                <a:latin typeface="宋体" pitchFamily="2" charset="-122"/>
                <a:cs typeface="Times New Roman" pitchFamily="18" charset="0"/>
              </a:rPr>
              <a:t>其中轨道上的数字表示卫星的</a:t>
            </a:r>
            <a:r>
              <a:rPr lang="en-US" altLang="zh-CN" sz="2400" b="1" kern="0" dirty="0">
                <a:solidFill>
                  <a:schemeClr val="tx2"/>
                </a:solidFill>
                <a:latin typeface="宋体" pitchFamily="2" charset="-122"/>
                <a:cs typeface="Times New Roman" pitchFamily="18" charset="0"/>
              </a:rPr>
              <a:t>PRN</a:t>
            </a:r>
            <a:r>
              <a:rPr lang="zh-CN" altLang="zh-CN" sz="2400" b="1" kern="0" dirty="0">
                <a:solidFill>
                  <a:schemeClr val="tx2"/>
                </a:solidFill>
                <a:latin typeface="宋体" pitchFamily="2" charset="-122"/>
                <a:cs typeface="Times New Roman" pitchFamily="18" charset="0"/>
              </a:rPr>
              <a:t>号码，可以看出在</a:t>
            </a:r>
            <a:r>
              <a:rPr lang="en-US" altLang="zh-CN" sz="2400" b="1" kern="0" dirty="0">
                <a:solidFill>
                  <a:schemeClr val="tx2"/>
                </a:solidFill>
                <a:latin typeface="宋体" pitchFamily="2" charset="-122"/>
                <a:cs typeface="Times New Roman" pitchFamily="18" charset="0"/>
              </a:rPr>
              <a:t>6</a:t>
            </a:r>
            <a:r>
              <a:rPr lang="zh-CN" altLang="zh-CN" sz="2400" b="1" kern="0" dirty="0">
                <a:solidFill>
                  <a:schemeClr val="tx2"/>
                </a:solidFill>
                <a:latin typeface="宋体" pitchFamily="2" charset="-122"/>
                <a:cs typeface="Times New Roman" pitchFamily="18" charset="0"/>
              </a:rPr>
              <a:t>个轨道面上共计有</a:t>
            </a:r>
            <a:r>
              <a:rPr lang="en-US" altLang="zh-CN" sz="2400" b="1" kern="0" dirty="0">
                <a:solidFill>
                  <a:schemeClr val="tx2"/>
                </a:solidFill>
                <a:latin typeface="宋体" pitchFamily="2" charset="-122"/>
                <a:cs typeface="Times New Roman" pitchFamily="18" charset="0"/>
              </a:rPr>
              <a:t>30</a:t>
            </a:r>
            <a:r>
              <a:rPr lang="zh-CN" altLang="zh-CN" sz="2400" b="1" kern="0" dirty="0">
                <a:solidFill>
                  <a:schemeClr val="tx2"/>
                </a:solidFill>
                <a:latin typeface="宋体" pitchFamily="2" charset="-122"/>
                <a:cs typeface="Times New Roman" pitchFamily="18" charset="0"/>
              </a:rPr>
              <a:t>颗卫星完成组网</a:t>
            </a:r>
            <a:r>
              <a:rPr lang="zh-CN" altLang="zh-CN" sz="2400" b="1" kern="0" dirty="0" smtClean="0">
                <a:solidFill>
                  <a:schemeClr val="tx2"/>
                </a:solidFill>
                <a:latin typeface="宋体" pitchFamily="2" charset="-122"/>
                <a:cs typeface="Times New Roman" pitchFamily="18" charset="0"/>
              </a:rPr>
              <a:t>。需要</a:t>
            </a:r>
            <a:r>
              <a:rPr lang="zh-CN" altLang="zh-CN" sz="2400" b="1" kern="0" dirty="0">
                <a:solidFill>
                  <a:schemeClr val="tx2"/>
                </a:solidFill>
                <a:latin typeface="宋体" pitchFamily="2" charset="-122"/>
                <a:cs typeface="Times New Roman" pitchFamily="18" charset="0"/>
              </a:rPr>
              <a:t>注意的是，这里的卫星星座的状态只是对某个特定时期而言，该信息会随着卫星的更新、失效和维护状态而进行调整。</a:t>
            </a:r>
            <a:endParaRPr lang="zh-CN" altLang="en-US" sz="2400" b="1" kern="0" dirty="0">
              <a:solidFill>
                <a:schemeClr val="tx2"/>
              </a:solidFill>
              <a:latin typeface="宋体" pitchFamily="2" charset="-122"/>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3"/>
          <p:cNvSpPr>
            <a:spLocks noGrp="1"/>
          </p:cNvSpPr>
          <p:nvPr>
            <p:ph type="sldNum" sz="quarter" idx="10"/>
          </p:nvPr>
        </p:nvSpPr>
        <p:spPr>
          <a:noFill/>
        </p:spPr>
        <p:txBody>
          <a:bodyPr/>
          <a:lstStyle/>
          <a:p>
            <a:r>
              <a:rPr lang="en-US" altLang="zh-CN">
                <a:latin typeface="微软雅黑" pitchFamily="34" charset="-122"/>
                <a:ea typeface="微软雅黑" pitchFamily="34" charset="-122"/>
              </a:rPr>
              <a:t>  . </a:t>
            </a:r>
            <a:fld id="{51DFE525-5D25-410C-B8F4-C7C9C2FBBF30}" type="slidenum">
              <a:rPr lang="en-US" altLang="zh-CN">
                <a:latin typeface="微软雅黑" pitchFamily="34" charset="-122"/>
                <a:ea typeface="微软雅黑" pitchFamily="34" charset="-122"/>
              </a:rPr>
              <a:pPr/>
              <a:t>23</a:t>
            </a:fld>
            <a:endParaRPr lang="en-US" altLang="zh-CN">
              <a:latin typeface="微软雅黑" pitchFamily="34" charset="-122"/>
              <a:ea typeface="微软雅黑" pitchFamily="34" charset="-122"/>
            </a:endParaRPr>
          </a:p>
        </p:txBody>
      </p:sp>
      <p:pic>
        <p:nvPicPr>
          <p:cNvPr id="1026" name="Picture 2" descr="Ctrl_segment1"/>
          <p:cNvPicPr>
            <a:picLocks noChangeAspect="1" noChangeArrowheads="1"/>
          </p:cNvPicPr>
          <p:nvPr/>
        </p:nvPicPr>
        <p:blipFill>
          <a:blip r:embed="rId3" cstate="print"/>
          <a:srcRect/>
          <a:stretch>
            <a:fillRect/>
          </a:stretch>
        </p:blipFill>
        <p:spPr bwMode="auto">
          <a:xfrm>
            <a:off x="1071538" y="1643050"/>
            <a:ext cx="7204293" cy="4500594"/>
          </a:xfrm>
          <a:prstGeom prst="rect">
            <a:avLst/>
          </a:prstGeom>
          <a:noFill/>
          <a:ln w="9525">
            <a:noFill/>
            <a:miter lim="800000"/>
            <a:headEnd/>
            <a:tailEnd/>
          </a:ln>
        </p:spPr>
      </p:pic>
      <p:sp>
        <p:nvSpPr>
          <p:cNvPr id="4" name="标题 5"/>
          <p:cNvSpPr>
            <a:spLocks noGrp="1"/>
          </p:cNvSpPr>
          <p:nvPr>
            <p:ph type="title"/>
          </p:nvPr>
        </p:nvSpPr>
        <p:spPr>
          <a:xfrm>
            <a:off x="357158" y="214290"/>
            <a:ext cx="4752206" cy="792089"/>
          </a:xfrm>
        </p:spPr>
        <p:txBody>
          <a:bodyPr/>
          <a:lstStyle/>
          <a:p>
            <a:r>
              <a:rPr lang="en-US" altLang="zh-CN" sz="3200" dirty="0" smtClean="0">
                <a:ea typeface="宋体" charset="-122"/>
              </a:rPr>
              <a:t>GPS</a:t>
            </a:r>
            <a:r>
              <a:rPr lang="zh-CN" altLang="en-US" sz="3200" dirty="0" smtClean="0">
                <a:ea typeface="宋体" charset="-122"/>
              </a:rPr>
              <a:t>地面控制段</a:t>
            </a:r>
            <a:r>
              <a:rPr lang="zh-CN" altLang="en-US" b="0" dirty="0" smtClean="0">
                <a:latin typeface="黑体" pitchFamily="2" charset="-122"/>
                <a:ea typeface="黑体" pitchFamily="2" charset="-122"/>
              </a:rPr>
              <a:t/>
            </a:r>
            <a:br>
              <a:rPr lang="zh-CN" altLang="en-US" b="0" dirty="0" smtClean="0">
                <a:latin typeface="黑体" pitchFamily="2" charset="-122"/>
                <a:ea typeface="黑体" pitchFamily="2" charset="-122"/>
              </a:rPr>
            </a:br>
            <a:endParaRPr lang="zh-CN" altLang="en-US" dirty="0" smtClean="0">
              <a:ea typeface="宋体"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428596" y="214290"/>
            <a:ext cx="4972056" cy="725470"/>
          </a:xfrm>
        </p:spPr>
        <p:txBody>
          <a:bodyPr/>
          <a:lstStyle/>
          <a:p>
            <a:pPr algn="l"/>
            <a:r>
              <a:rPr lang="en-US" altLang="zh-CN" sz="3200" b="1" dirty="0" smtClean="0">
                <a:solidFill>
                  <a:srgbClr val="A18449"/>
                </a:solidFill>
                <a:latin typeface="Microsoft YaHei" pitchFamily="34" charset="-122"/>
                <a:ea typeface="宋体" charset="-122"/>
              </a:rPr>
              <a:t>GPS</a:t>
            </a:r>
            <a:r>
              <a:rPr lang="zh-CN" altLang="en-US" sz="3200" b="1" dirty="0" smtClean="0">
                <a:solidFill>
                  <a:srgbClr val="A18449"/>
                </a:solidFill>
                <a:latin typeface="Microsoft YaHei" pitchFamily="34" charset="-122"/>
                <a:ea typeface="宋体" charset="-122"/>
              </a:rPr>
              <a:t>接收机发展概况</a:t>
            </a:r>
          </a:p>
        </p:txBody>
      </p:sp>
      <p:sp>
        <p:nvSpPr>
          <p:cNvPr id="4" name="Rectangle 3"/>
          <p:cNvSpPr txBox="1">
            <a:spLocks noChangeArrowheads="1"/>
          </p:cNvSpPr>
          <p:nvPr/>
        </p:nvSpPr>
        <p:spPr bwMode="auto">
          <a:xfrm>
            <a:off x="539750" y="1285861"/>
            <a:ext cx="8280400" cy="2143140"/>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mn-lt"/>
                <a:ea typeface="+mn-ea"/>
              </a:rPr>
              <a:t>世界上第一台人力可操作的</a:t>
            </a:r>
            <a:r>
              <a:rPr lang="en-US" sz="2000" b="1" kern="0" dirty="0">
                <a:solidFill>
                  <a:schemeClr val="tx2"/>
                </a:solidFill>
                <a:latin typeface="+mn-lt"/>
                <a:ea typeface="+mn-ea"/>
              </a:rPr>
              <a:t>GPS</a:t>
            </a:r>
            <a:r>
              <a:rPr lang="zh-CN" altLang="en-US" sz="2000" b="1" kern="0" dirty="0">
                <a:solidFill>
                  <a:schemeClr val="tx2"/>
                </a:solidFill>
                <a:latin typeface="+mn-lt"/>
                <a:ea typeface="+mn-ea"/>
              </a:rPr>
              <a:t>接收机</a:t>
            </a:r>
            <a:r>
              <a:rPr lang="en-US" sz="2400" b="1" kern="0" dirty="0">
                <a:solidFill>
                  <a:schemeClr val="tx2"/>
                </a:solidFill>
                <a:latin typeface="+mn-lt"/>
                <a:ea typeface="+mn-ea"/>
              </a:rPr>
              <a:t>AN/PSN-8 </a:t>
            </a:r>
            <a:r>
              <a:rPr lang="zh-CN" altLang="en-US" sz="2000" b="1" kern="0" dirty="0">
                <a:solidFill>
                  <a:schemeClr val="tx2"/>
                </a:solidFill>
                <a:latin typeface="+mn-lt"/>
                <a:ea typeface="+mn-ea"/>
              </a:rPr>
              <a:t>，</a:t>
            </a:r>
            <a:r>
              <a:rPr lang="en-US" sz="2000" b="1" kern="0" dirty="0">
                <a:solidFill>
                  <a:schemeClr val="tx2"/>
                </a:solidFill>
                <a:latin typeface="+mn-lt"/>
                <a:ea typeface="+mn-ea"/>
              </a:rPr>
              <a:t>1980</a:t>
            </a:r>
            <a:r>
              <a:rPr lang="zh-CN" altLang="en-US" sz="2000" b="1" kern="0" dirty="0">
                <a:solidFill>
                  <a:schemeClr val="tx2"/>
                </a:solidFill>
                <a:latin typeface="+mn-lt"/>
                <a:ea typeface="+mn-ea"/>
              </a:rPr>
              <a:t>年由</a:t>
            </a:r>
            <a:r>
              <a:rPr lang="en-US" sz="2000" b="1" kern="0" dirty="0">
                <a:solidFill>
                  <a:schemeClr val="tx2"/>
                </a:solidFill>
                <a:latin typeface="+mn-lt"/>
                <a:ea typeface="+mn-ea"/>
              </a:rPr>
              <a:t> Rockwell Collins </a:t>
            </a:r>
            <a:r>
              <a:rPr lang="zh-CN" altLang="en-US" sz="2000" b="1" kern="0" dirty="0">
                <a:solidFill>
                  <a:schemeClr val="tx2"/>
                </a:solidFill>
                <a:latin typeface="+mn-lt"/>
                <a:ea typeface="+mn-ea"/>
              </a:rPr>
              <a:t>公司设计，部署了</a:t>
            </a:r>
            <a:r>
              <a:rPr lang="en-US" sz="2000" b="1" kern="0" dirty="0">
                <a:solidFill>
                  <a:schemeClr val="tx2"/>
                </a:solidFill>
                <a:latin typeface="+mn-lt"/>
                <a:ea typeface="+mn-ea"/>
              </a:rPr>
              <a:t>1400</a:t>
            </a:r>
            <a:r>
              <a:rPr lang="zh-CN" altLang="en-US" sz="2000" b="1" kern="0" dirty="0">
                <a:solidFill>
                  <a:schemeClr val="tx2"/>
                </a:solidFill>
                <a:latin typeface="+mn-lt"/>
                <a:ea typeface="+mn-ea"/>
              </a:rPr>
              <a:t>套，每套售价</a:t>
            </a:r>
            <a:r>
              <a:rPr lang="en-US" sz="2000" b="1" kern="0" dirty="0">
                <a:solidFill>
                  <a:schemeClr val="tx2"/>
                </a:solidFill>
                <a:latin typeface="+mn-lt"/>
                <a:ea typeface="+mn-ea"/>
              </a:rPr>
              <a:t>$45000</a:t>
            </a:r>
            <a:r>
              <a:rPr lang="zh-CN" altLang="en-US" sz="2000" b="1" kern="0" dirty="0">
                <a:solidFill>
                  <a:schemeClr val="tx2"/>
                </a:solidFill>
                <a:latin typeface="+mn-lt"/>
                <a:ea typeface="+mn-ea"/>
              </a:rPr>
              <a:t>。</a:t>
            </a:r>
          </a:p>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mn-lt"/>
                <a:ea typeface="+mn-ea"/>
              </a:rPr>
              <a:t>设计为背包式携带，但往往用卡车或直升机携带。</a:t>
            </a:r>
          </a:p>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mn-lt"/>
                <a:ea typeface="+mn-ea"/>
              </a:rPr>
              <a:t>单通道设计，需要分时处理</a:t>
            </a:r>
            <a:r>
              <a:rPr lang="en-US" sz="2000" b="1" kern="0" dirty="0">
                <a:solidFill>
                  <a:schemeClr val="tx2"/>
                </a:solidFill>
                <a:latin typeface="+mn-lt"/>
                <a:ea typeface="+mn-ea"/>
              </a:rPr>
              <a:t>4</a:t>
            </a:r>
            <a:r>
              <a:rPr lang="zh-CN" altLang="en-US" sz="2000" b="1" kern="0" dirty="0">
                <a:solidFill>
                  <a:schemeClr val="tx2"/>
                </a:solidFill>
                <a:latin typeface="+mn-lt"/>
                <a:ea typeface="+mn-ea"/>
              </a:rPr>
              <a:t>颗卫星的信号以得到一次有效定位</a:t>
            </a:r>
            <a:r>
              <a:rPr lang="zh-CN" altLang="en-US" sz="2000" b="1" kern="0" dirty="0" smtClean="0">
                <a:solidFill>
                  <a:schemeClr val="tx2"/>
                </a:solidFill>
                <a:latin typeface="+mn-lt"/>
                <a:ea typeface="+mn-ea"/>
              </a:rPr>
              <a:t>结果</a:t>
            </a:r>
            <a:endParaRPr lang="zh-CN" altLang="en-US" sz="2000" b="1" kern="0" dirty="0">
              <a:solidFill>
                <a:schemeClr val="tx2"/>
              </a:solidFill>
              <a:latin typeface="+mn-lt"/>
              <a:ea typeface="+mn-ea"/>
            </a:endParaRPr>
          </a:p>
          <a:p>
            <a:pPr marL="342900" indent="-342900" eaLnBrk="0" hangingPunct="0">
              <a:spcBef>
                <a:spcPct val="20000"/>
              </a:spcBef>
              <a:buClr>
                <a:schemeClr val="tx2"/>
              </a:buClr>
              <a:buSzPct val="90000"/>
              <a:buFont typeface="Symbol" pitchFamily="18" charset="2"/>
              <a:buChar char="¨"/>
              <a:defRPr/>
            </a:pPr>
            <a:endParaRPr lang="zh-CN" altLang="en-US" sz="2000" b="0" kern="0" dirty="0">
              <a:solidFill>
                <a:srgbClr val="FFFFFF"/>
              </a:solidFill>
              <a:latin typeface="+mn-lt"/>
              <a:ea typeface="+mn-ea"/>
            </a:endParaRPr>
          </a:p>
          <a:p>
            <a:pPr marL="342900" indent="-342900" eaLnBrk="0" hangingPunct="0">
              <a:spcBef>
                <a:spcPct val="20000"/>
              </a:spcBef>
              <a:buClr>
                <a:schemeClr val="tx2"/>
              </a:buClr>
              <a:buSzPct val="90000"/>
              <a:buFont typeface="Symbol" pitchFamily="18" charset="2"/>
              <a:buChar char="¨"/>
              <a:defRPr/>
            </a:pPr>
            <a:endParaRPr lang="zh-CN" altLang="en-US" sz="2000" b="0" kern="0" dirty="0">
              <a:solidFill>
                <a:srgbClr val="FFFFFF"/>
              </a:solidFill>
              <a:latin typeface="+mn-lt"/>
              <a:ea typeface="+mn-ea"/>
            </a:endParaRPr>
          </a:p>
        </p:txBody>
      </p:sp>
      <p:pic>
        <p:nvPicPr>
          <p:cNvPr id="43012" name="Picture 4" descr="manpack"/>
          <p:cNvPicPr>
            <a:picLocks noChangeAspect="1" noChangeArrowheads="1"/>
          </p:cNvPicPr>
          <p:nvPr/>
        </p:nvPicPr>
        <p:blipFill>
          <a:blip r:embed="rId2"/>
          <a:srcRect/>
          <a:stretch>
            <a:fillRect/>
          </a:stretch>
        </p:blipFill>
        <p:spPr bwMode="auto">
          <a:xfrm>
            <a:off x="755650" y="3644900"/>
            <a:ext cx="1884363" cy="2305050"/>
          </a:xfrm>
          <a:prstGeom prst="rect">
            <a:avLst/>
          </a:prstGeom>
          <a:noFill/>
          <a:ln w="9525">
            <a:noFill/>
            <a:miter lim="800000"/>
            <a:headEnd/>
            <a:tailEnd/>
          </a:ln>
        </p:spPr>
      </p:pic>
      <p:pic>
        <p:nvPicPr>
          <p:cNvPr id="43013" name="Picture 5" descr="manpack2"/>
          <p:cNvPicPr>
            <a:picLocks noChangeAspect="1" noChangeArrowheads="1"/>
          </p:cNvPicPr>
          <p:nvPr/>
        </p:nvPicPr>
        <p:blipFill>
          <a:blip r:embed="rId3"/>
          <a:srcRect/>
          <a:stretch>
            <a:fillRect/>
          </a:stretch>
        </p:blipFill>
        <p:spPr bwMode="auto">
          <a:xfrm>
            <a:off x="3059113" y="3933825"/>
            <a:ext cx="2997200" cy="1968500"/>
          </a:xfrm>
          <a:prstGeom prst="rect">
            <a:avLst/>
          </a:prstGeom>
          <a:noFill/>
          <a:ln w="9525">
            <a:noFill/>
            <a:miter lim="800000"/>
            <a:headEnd/>
            <a:tailEnd/>
          </a:ln>
        </p:spPr>
      </p:pic>
      <p:pic>
        <p:nvPicPr>
          <p:cNvPr id="43014" name="Picture 6" descr="Manpack_old"/>
          <p:cNvPicPr>
            <a:picLocks noChangeAspect="1" noChangeArrowheads="1"/>
          </p:cNvPicPr>
          <p:nvPr/>
        </p:nvPicPr>
        <p:blipFill>
          <a:blip r:embed="rId4"/>
          <a:srcRect/>
          <a:stretch>
            <a:fillRect/>
          </a:stretch>
        </p:blipFill>
        <p:spPr bwMode="auto">
          <a:xfrm>
            <a:off x="6732588" y="3860800"/>
            <a:ext cx="1403350" cy="2160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214282" y="214290"/>
            <a:ext cx="6115064" cy="582594"/>
          </a:xfrm>
        </p:spPr>
        <p:txBody>
          <a:bodyPr/>
          <a:lstStyle/>
          <a:p>
            <a:pPr algn="l"/>
            <a:r>
              <a:rPr lang="zh-CN" altLang="en-US" sz="3200" b="1" dirty="0" smtClean="0">
                <a:solidFill>
                  <a:srgbClr val="A18449"/>
                </a:solidFill>
                <a:latin typeface="Microsoft YaHei" pitchFamily="34" charset="-122"/>
                <a:ea typeface="宋体" charset="-122"/>
              </a:rPr>
              <a:t>第一台商用</a:t>
            </a:r>
            <a:r>
              <a:rPr lang="en-US" altLang="zh-CN" sz="3200" b="1" dirty="0" smtClean="0">
                <a:solidFill>
                  <a:srgbClr val="A18449"/>
                </a:solidFill>
                <a:latin typeface="Microsoft YaHei" pitchFamily="34" charset="-122"/>
                <a:ea typeface="宋体" charset="-122"/>
              </a:rPr>
              <a:t>GPS</a:t>
            </a:r>
            <a:r>
              <a:rPr lang="zh-CN" altLang="en-US" sz="3200" b="1" dirty="0" smtClean="0">
                <a:solidFill>
                  <a:srgbClr val="A18449"/>
                </a:solidFill>
                <a:latin typeface="Microsoft YaHei" pitchFamily="34" charset="-122"/>
                <a:ea typeface="宋体" charset="-122"/>
              </a:rPr>
              <a:t>接收机</a:t>
            </a:r>
            <a:r>
              <a:rPr lang="en-US" altLang="zh-CN" sz="3200" b="1" dirty="0" smtClean="0">
                <a:solidFill>
                  <a:srgbClr val="A18449"/>
                </a:solidFill>
                <a:latin typeface="Microsoft YaHei" pitchFamily="34" charset="-122"/>
                <a:ea typeface="宋体" charset="-122"/>
              </a:rPr>
              <a:t>TI4100</a:t>
            </a:r>
            <a:endParaRPr lang="zh-CN" altLang="en-US" sz="3200" b="1" dirty="0" smtClean="0">
              <a:solidFill>
                <a:srgbClr val="A18449"/>
              </a:solidFill>
              <a:latin typeface="Microsoft YaHei" pitchFamily="34" charset="-122"/>
              <a:ea typeface="宋体" charset="-122"/>
            </a:endParaRPr>
          </a:p>
        </p:txBody>
      </p:sp>
      <p:sp>
        <p:nvSpPr>
          <p:cNvPr id="4" name="Rectangle 3"/>
          <p:cNvSpPr txBox="1">
            <a:spLocks noChangeArrowheads="1"/>
          </p:cNvSpPr>
          <p:nvPr/>
        </p:nvSpPr>
        <p:spPr bwMode="auto">
          <a:xfrm>
            <a:off x="500034" y="1357298"/>
            <a:ext cx="8218488" cy="2232025"/>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en-US" b="1" kern="0" dirty="0">
                <a:solidFill>
                  <a:schemeClr val="tx2"/>
                </a:solidFill>
                <a:latin typeface="+mn-lt"/>
                <a:ea typeface="+mn-ea"/>
              </a:rPr>
              <a:t>1981</a:t>
            </a:r>
            <a:r>
              <a:rPr lang="zh-CN" altLang="en-US" b="1" kern="0" dirty="0">
                <a:solidFill>
                  <a:schemeClr val="tx2"/>
                </a:solidFill>
                <a:latin typeface="+mn-lt"/>
                <a:ea typeface="+mn-ea"/>
              </a:rPr>
              <a:t>年由</a:t>
            </a:r>
            <a:r>
              <a:rPr lang="en-US" b="1" kern="0" dirty="0" err="1">
                <a:solidFill>
                  <a:schemeClr val="tx2"/>
                </a:solidFill>
                <a:latin typeface="+mn-lt"/>
                <a:ea typeface="+mn-ea"/>
              </a:rPr>
              <a:t>Texus</a:t>
            </a:r>
            <a:r>
              <a:rPr lang="en-US" b="1" kern="0" dirty="0">
                <a:solidFill>
                  <a:schemeClr val="tx2"/>
                </a:solidFill>
                <a:latin typeface="+mn-lt"/>
                <a:ea typeface="+mn-ea"/>
              </a:rPr>
              <a:t> Instruments</a:t>
            </a:r>
            <a:r>
              <a:rPr lang="zh-CN" altLang="en-US" b="1" kern="0" dirty="0">
                <a:solidFill>
                  <a:schemeClr val="tx2"/>
                </a:solidFill>
                <a:latin typeface="+mn-lt"/>
                <a:ea typeface="+mn-ea"/>
              </a:rPr>
              <a:t>设计，采用了</a:t>
            </a:r>
            <a:r>
              <a:rPr lang="en-US" b="1" kern="0" dirty="0">
                <a:solidFill>
                  <a:schemeClr val="tx2"/>
                </a:solidFill>
                <a:latin typeface="+mn-lt"/>
                <a:ea typeface="+mn-ea"/>
              </a:rPr>
              <a:t>LSI</a:t>
            </a:r>
            <a:r>
              <a:rPr lang="zh-CN" altLang="en-US" b="1" kern="0" dirty="0">
                <a:solidFill>
                  <a:schemeClr val="tx2"/>
                </a:solidFill>
                <a:latin typeface="+mn-lt"/>
                <a:ea typeface="+mn-ea"/>
              </a:rPr>
              <a:t>技术，即</a:t>
            </a:r>
            <a:r>
              <a:rPr lang="en-US" b="1" kern="0" dirty="0">
                <a:solidFill>
                  <a:schemeClr val="tx2"/>
                </a:solidFill>
                <a:latin typeface="+mn-lt"/>
                <a:ea typeface="+mn-ea"/>
              </a:rPr>
              <a:t>Large Scale Integrated </a:t>
            </a:r>
            <a:r>
              <a:rPr lang="zh-CN" altLang="en-US" b="1" kern="0" dirty="0">
                <a:solidFill>
                  <a:schemeClr val="tx2"/>
                </a:solidFill>
                <a:latin typeface="+mn-lt"/>
                <a:ea typeface="+mn-ea"/>
              </a:rPr>
              <a:t>器件。</a:t>
            </a:r>
          </a:p>
          <a:p>
            <a:pPr marL="342900" indent="-342900" eaLnBrk="0" hangingPunct="0">
              <a:spcBef>
                <a:spcPct val="20000"/>
              </a:spcBef>
              <a:buClr>
                <a:schemeClr val="tx2"/>
              </a:buClr>
              <a:buSzPct val="90000"/>
              <a:buFont typeface="Symbol" pitchFamily="18" charset="2"/>
              <a:buChar char="¨"/>
              <a:defRPr/>
            </a:pPr>
            <a:r>
              <a:rPr lang="zh-CN" altLang="en-US" b="1" kern="0" dirty="0">
                <a:solidFill>
                  <a:schemeClr val="tx2"/>
                </a:solidFill>
                <a:latin typeface="+mn-lt"/>
                <a:ea typeface="+mn-ea"/>
              </a:rPr>
              <a:t>包括天线</a:t>
            </a:r>
            <a:r>
              <a:rPr lang="en-US" b="1" kern="0" dirty="0">
                <a:solidFill>
                  <a:schemeClr val="tx2"/>
                </a:solidFill>
                <a:latin typeface="+mn-lt"/>
                <a:ea typeface="+mn-ea"/>
              </a:rPr>
              <a:t>/</a:t>
            </a:r>
            <a:r>
              <a:rPr lang="zh-CN" altLang="en-US" b="1" kern="0" dirty="0">
                <a:solidFill>
                  <a:schemeClr val="tx2"/>
                </a:solidFill>
                <a:latin typeface="+mn-lt"/>
                <a:ea typeface="+mn-ea"/>
              </a:rPr>
              <a:t>前放，接收机，控制单元，以及磁带记录器。</a:t>
            </a:r>
          </a:p>
          <a:p>
            <a:pPr marL="342900" indent="-342900" eaLnBrk="0" hangingPunct="0">
              <a:spcBef>
                <a:spcPct val="20000"/>
              </a:spcBef>
              <a:buClr>
                <a:schemeClr val="tx2"/>
              </a:buClr>
              <a:buSzPct val="90000"/>
              <a:buFont typeface="Symbol" pitchFamily="18" charset="2"/>
              <a:buChar char="¨"/>
              <a:defRPr/>
            </a:pPr>
            <a:r>
              <a:rPr lang="zh-CN" altLang="en-US" b="1" kern="0" dirty="0">
                <a:solidFill>
                  <a:schemeClr val="tx2"/>
                </a:solidFill>
                <a:latin typeface="+mn-lt"/>
                <a:ea typeface="+mn-ea"/>
              </a:rPr>
              <a:t>精度指标（</a:t>
            </a:r>
            <a:r>
              <a:rPr lang="en-US" b="1" kern="0" dirty="0">
                <a:solidFill>
                  <a:schemeClr val="tx2"/>
                </a:solidFill>
                <a:latin typeface="+mn-lt"/>
                <a:ea typeface="+mn-ea"/>
              </a:rPr>
              <a:t>4</a:t>
            </a:r>
            <a:r>
              <a:rPr lang="zh-CN" altLang="en-US" b="1" kern="0" dirty="0">
                <a:solidFill>
                  <a:schemeClr val="tx2"/>
                </a:solidFill>
                <a:latin typeface="+mn-lt"/>
                <a:ea typeface="+mn-ea"/>
              </a:rPr>
              <a:t>星接收）：</a:t>
            </a:r>
            <a:r>
              <a:rPr lang="en-US" b="1" kern="0" dirty="0">
                <a:solidFill>
                  <a:schemeClr val="tx2"/>
                </a:solidFill>
                <a:latin typeface="+mn-lt"/>
                <a:ea typeface="+mn-ea"/>
              </a:rPr>
              <a:t>14</a:t>
            </a:r>
            <a:r>
              <a:rPr lang="zh-CN" altLang="en-US" b="1" kern="0" dirty="0">
                <a:solidFill>
                  <a:schemeClr val="tx2"/>
                </a:solidFill>
                <a:latin typeface="+mn-lt"/>
                <a:ea typeface="+mn-ea"/>
              </a:rPr>
              <a:t>米</a:t>
            </a:r>
            <a:r>
              <a:rPr lang="en-US" b="1" kern="0" dirty="0">
                <a:solidFill>
                  <a:schemeClr val="tx2"/>
                </a:solidFill>
                <a:latin typeface="+mn-lt"/>
                <a:ea typeface="+mn-ea"/>
              </a:rPr>
              <a:t>/P</a:t>
            </a:r>
            <a:r>
              <a:rPr lang="zh-CN" altLang="en-US" b="1" kern="0" dirty="0">
                <a:solidFill>
                  <a:schemeClr val="tx2"/>
                </a:solidFill>
                <a:latin typeface="+mn-lt"/>
                <a:ea typeface="+mn-ea"/>
              </a:rPr>
              <a:t>码，</a:t>
            </a:r>
            <a:r>
              <a:rPr lang="en-US" b="1" kern="0" dirty="0">
                <a:solidFill>
                  <a:schemeClr val="tx2"/>
                </a:solidFill>
                <a:latin typeface="+mn-lt"/>
                <a:ea typeface="+mn-ea"/>
              </a:rPr>
              <a:t>47</a:t>
            </a:r>
            <a:r>
              <a:rPr lang="zh-CN" altLang="en-US" b="1" kern="0" dirty="0">
                <a:solidFill>
                  <a:schemeClr val="tx2"/>
                </a:solidFill>
                <a:latin typeface="+mn-lt"/>
                <a:ea typeface="+mn-ea"/>
              </a:rPr>
              <a:t>米</a:t>
            </a:r>
            <a:r>
              <a:rPr lang="en-US" b="1" kern="0" dirty="0">
                <a:solidFill>
                  <a:schemeClr val="tx2"/>
                </a:solidFill>
                <a:latin typeface="+mn-lt"/>
                <a:ea typeface="+mn-ea"/>
              </a:rPr>
              <a:t>/CA</a:t>
            </a:r>
            <a:r>
              <a:rPr lang="zh-CN" altLang="en-US" b="1" kern="0" dirty="0">
                <a:solidFill>
                  <a:schemeClr val="tx2"/>
                </a:solidFill>
                <a:latin typeface="+mn-lt"/>
                <a:ea typeface="+mn-ea"/>
              </a:rPr>
              <a:t>码，</a:t>
            </a:r>
            <a:r>
              <a:rPr lang="en-US" b="1" kern="0" dirty="0">
                <a:solidFill>
                  <a:schemeClr val="tx2"/>
                </a:solidFill>
                <a:latin typeface="+mn-lt"/>
                <a:ea typeface="+mn-ea"/>
              </a:rPr>
              <a:t>0.015</a:t>
            </a:r>
            <a:r>
              <a:rPr lang="zh-CN" altLang="en-US" b="1" kern="0" dirty="0">
                <a:solidFill>
                  <a:schemeClr val="tx2"/>
                </a:solidFill>
                <a:latin typeface="+mn-lt"/>
                <a:ea typeface="+mn-ea"/>
              </a:rPr>
              <a:t>米</a:t>
            </a:r>
            <a:r>
              <a:rPr lang="en-US" b="1" kern="0" dirty="0">
                <a:solidFill>
                  <a:schemeClr val="tx2"/>
                </a:solidFill>
                <a:latin typeface="+mn-lt"/>
                <a:ea typeface="+mn-ea"/>
              </a:rPr>
              <a:t>/</a:t>
            </a:r>
            <a:r>
              <a:rPr lang="zh-CN" altLang="en-US" b="1" kern="0" dirty="0">
                <a:solidFill>
                  <a:schemeClr val="tx2"/>
                </a:solidFill>
                <a:latin typeface="+mn-lt"/>
                <a:ea typeface="+mn-ea"/>
              </a:rPr>
              <a:t>秒。</a:t>
            </a:r>
          </a:p>
          <a:p>
            <a:pPr marL="342900" indent="-342900" eaLnBrk="0" hangingPunct="0">
              <a:spcBef>
                <a:spcPct val="20000"/>
              </a:spcBef>
              <a:buClr>
                <a:schemeClr val="tx2"/>
              </a:buClr>
              <a:buSzPct val="90000"/>
              <a:buFont typeface="Symbol" pitchFamily="18" charset="2"/>
              <a:buChar char="¨"/>
              <a:defRPr/>
            </a:pPr>
            <a:r>
              <a:rPr lang="en-US" b="1" kern="0" dirty="0">
                <a:solidFill>
                  <a:schemeClr val="tx2"/>
                </a:solidFill>
                <a:latin typeface="+mn-lt"/>
                <a:ea typeface="+mn-ea"/>
              </a:rPr>
              <a:t>TTFF</a:t>
            </a:r>
            <a:r>
              <a:rPr lang="zh-CN" altLang="en-US" b="1" kern="0" dirty="0">
                <a:solidFill>
                  <a:schemeClr val="tx2"/>
                </a:solidFill>
                <a:latin typeface="+mn-lt"/>
                <a:ea typeface="+mn-ea"/>
              </a:rPr>
              <a:t>：</a:t>
            </a:r>
            <a:r>
              <a:rPr lang="en-US" b="1" kern="0" dirty="0">
                <a:solidFill>
                  <a:schemeClr val="tx2"/>
                </a:solidFill>
                <a:latin typeface="+mn-lt"/>
                <a:ea typeface="+mn-ea"/>
              </a:rPr>
              <a:t>20</a:t>
            </a:r>
            <a:r>
              <a:rPr lang="zh-CN" altLang="en-US" b="1" kern="0" dirty="0">
                <a:solidFill>
                  <a:schemeClr val="tx2"/>
                </a:solidFill>
                <a:latin typeface="+mn-lt"/>
                <a:ea typeface="+mn-ea"/>
              </a:rPr>
              <a:t>分钟搜索，</a:t>
            </a:r>
            <a:r>
              <a:rPr lang="en-US" b="1" kern="0" dirty="0">
                <a:solidFill>
                  <a:schemeClr val="tx2"/>
                </a:solidFill>
                <a:latin typeface="+mn-lt"/>
                <a:ea typeface="+mn-ea"/>
              </a:rPr>
              <a:t>4</a:t>
            </a:r>
            <a:r>
              <a:rPr lang="zh-CN" altLang="en-US" b="1" kern="0" dirty="0">
                <a:solidFill>
                  <a:schemeClr val="tx2"/>
                </a:solidFill>
                <a:latin typeface="+mn-lt"/>
                <a:ea typeface="+mn-ea"/>
              </a:rPr>
              <a:t>分钟初始化。</a:t>
            </a:r>
          </a:p>
          <a:p>
            <a:pPr marL="342900" indent="-342900" eaLnBrk="0" hangingPunct="0">
              <a:spcBef>
                <a:spcPct val="20000"/>
              </a:spcBef>
              <a:buClr>
                <a:schemeClr val="tx2"/>
              </a:buClr>
              <a:buSzPct val="90000"/>
              <a:buFont typeface="Symbol" pitchFamily="18" charset="2"/>
              <a:buChar char="¨"/>
              <a:defRPr/>
            </a:pPr>
            <a:r>
              <a:rPr lang="zh-CN" altLang="en-US" b="1" kern="0" dirty="0">
                <a:solidFill>
                  <a:schemeClr val="tx2"/>
                </a:solidFill>
                <a:latin typeface="+mn-lt"/>
                <a:ea typeface="+mn-ea"/>
              </a:rPr>
              <a:t>信号处理：</a:t>
            </a:r>
            <a:r>
              <a:rPr lang="en-US" b="1" kern="0" dirty="0">
                <a:solidFill>
                  <a:schemeClr val="tx2"/>
                </a:solidFill>
                <a:latin typeface="+mn-lt"/>
                <a:ea typeface="+mn-ea"/>
              </a:rPr>
              <a:t>2</a:t>
            </a:r>
            <a:r>
              <a:rPr lang="zh-CN" altLang="en-US" b="1" kern="0" dirty="0">
                <a:solidFill>
                  <a:schemeClr val="tx2"/>
                </a:solidFill>
                <a:latin typeface="+mn-lt"/>
                <a:ea typeface="+mn-ea"/>
              </a:rPr>
              <a:t>阶</a:t>
            </a:r>
            <a:r>
              <a:rPr lang="en-US" b="1" kern="0" dirty="0">
                <a:solidFill>
                  <a:schemeClr val="tx2"/>
                </a:solidFill>
                <a:latin typeface="+mn-lt"/>
                <a:ea typeface="+mn-ea"/>
              </a:rPr>
              <a:t>/3</a:t>
            </a:r>
            <a:r>
              <a:rPr lang="zh-CN" altLang="en-US" b="1" kern="0" dirty="0">
                <a:solidFill>
                  <a:schemeClr val="tx2"/>
                </a:solidFill>
                <a:latin typeface="+mn-lt"/>
                <a:ea typeface="+mn-ea"/>
              </a:rPr>
              <a:t>阶</a:t>
            </a:r>
            <a:r>
              <a:rPr lang="en-US" b="1" kern="0" dirty="0">
                <a:solidFill>
                  <a:schemeClr val="tx2"/>
                </a:solidFill>
                <a:latin typeface="+mn-lt"/>
                <a:ea typeface="+mn-ea"/>
              </a:rPr>
              <a:t>/4</a:t>
            </a:r>
            <a:r>
              <a:rPr lang="zh-CN" altLang="en-US" b="1" kern="0" dirty="0">
                <a:solidFill>
                  <a:schemeClr val="tx2"/>
                </a:solidFill>
                <a:latin typeface="+mn-lt"/>
                <a:ea typeface="+mn-ea"/>
              </a:rPr>
              <a:t>阶锁相环路，辅以低于</a:t>
            </a:r>
            <a:r>
              <a:rPr lang="en-US" b="1" kern="0" dirty="0">
                <a:solidFill>
                  <a:schemeClr val="tx2"/>
                </a:solidFill>
                <a:latin typeface="+mn-lt"/>
                <a:ea typeface="+mn-ea"/>
              </a:rPr>
              <a:t>1</a:t>
            </a:r>
            <a:r>
              <a:rPr lang="zh-CN" altLang="en-US" b="1" kern="0" dirty="0">
                <a:solidFill>
                  <a:schemeClr val="tx2"/>
                </a:solidFill>
                <a:latin typeface="+mn-lt"/>
                <a:ea typeface="+mn-ea"/>
              </a:rPr>
              <a:t>阶</a:t>
            </a:r>
            <a:r>
              <a:rPr lang="en-US" b="1" kern="0" dirty="0">
                <a:solidFill>
                  <a:schemeClr val="tx2"/>
                </a:solidFill>
                <a:latin typeface="+mn-lt"/>
                <a:ea typeface="+mn-ea"/>
              </a:rPr>
              <a:t>AFC</a:t>
            </a:r>
            <a:r>
              <a:rPr lang="zh-CN" altLang="en-US" b="1" kern="0" dirty="0">
                <a:solidFill>
                  <a:schemeClr val="tx2"/>
                </a:solidFill>
                <a:latin typeface="+mn-lt"/>
                <a:ea typeface="+mn-ea"/>
              </a:rPr>
              <a:t>环路。</a:t>
            </a:r>
          </a:p>
          <a:p>
            <a:pPr marL="342900" indent="-342900" eaLnBrk="0" hangingPunct="0">
              <a:spcBef>
                <a:spcPct val="20000"/>
              </a:spcBef>
              <a:buClr>
                <a:schemeClr val="tx2"/>
              </a:buClr>
              <a:buSzPct val="90000"/>
              <a:buFont typeface="Symbol" pitchFamily="18" charset="2"/>
              <a:buChar char="¨"/>
              <a:defRPr/>
            </a:pPr>
            <a:r>
              <a:rPr lang="zh-CN" altLang="en-US" b="1" kern="0" dirty="0">
                <a:solidFill>
                  <a:schemeClr val="tx2"/>
                </a:solidFill>
                <a:latin typeface="+mn-lt"/>
                <a:ea typeface="+mn-ea"/>
              </a:rPr>
              <a:t>单通道设计，分时跟踪</a:t>
            </a:r>
            <a:r>
              <a:rPr lang="en-US" b="1" kern="0" dirty="0">
                <a:solidFill>
                  <a:schemeClr val="tx2"/>
                </a:solidFill>
                <a:latin typeface="+mn-lt"/>
                <a:ea typeface="+mn-ea"/>
              </a:rPr>
              <a:t>4</a:t>
            </a:r>
            <a:r>
              <a:rPr lang="zh-CN" altLang="en-US" b="1" kern="0" dirty="0">
                <a:solidFill>
                  <a:schemeClr val="tx2"/>
                </a:solidFill>
                <a:latin typeface="+mn-lt"/>
                <a:ea typeface="+mn-ea"/>
              </a:rPr>
              <a:t>颗卫星。</a:t>
            </a:r>
          </a:p>
          <a:p>
            <a:pPr marL="342900" indent="-342900" eaLnBrk="0" hangingPunct="0">
              <a:spcBef>
                <a:spcPct val="20000"/>
              </a:spcBef>
              <a:buClr>
                <a:schemeClr val="tx2"/>
              </a:buClr>
              <a:buSzPct val="90000"/>
              <a:buFont typeface="Symbol" pitchFamily="18" charset="2"/>
              <a:buChar char="¨"/>
              <a:defRPr/>
            </a:pPr>
            <a:endParaRPr lang="zh-CN" altLang="en-US" b="0" kern="0" dirty="0">
              <a:solidFill>
                <a:srgbClr val="FFFFFF"/>
              </a:solidFill>
              <a:latin typeface="+mn-lt"/>
              <a:ea typeface="+mn-ea"/>
            </a:endParaRPr>
          </a:p>
        </p:txBody>
      </p:sp>
      <p:pic>
        <p:nvPicPr>
          <p:cNvPr id="40964" name="Picture 4" descr="TI%204100%20and%20Antenna%20NOAA-NGS"/>
          <p:cNvPicPr>
            <a:picLocks noChangeAspect="1" noChangeArrowheads="1"/>
          </p:cNvPicPr>
          <p:nvPr/>
        </p:nvPicPr>
        <p:blipFill>
          <a:blip r:embed="rId2"/>
          <a:srcRect/>
          <a:stretch>
            <a:fillRect/>
          </a:stretch>
        </p:blipFill>
        <p:spPr bwMode="auto">
          <a:xfrm>
            <a:off x="838200" y="4005263"/>
            <a:ext cx="3240088" cy="2139950"/>
          </a:xfrm>
          <a:prstGeom prst="rect">
            <a:avLst/>
          </a:prstGeom>
          <a:noFill/>
          <a:ln w="9525">
            <a:noFill/>
            <a:miter lim="800000"/>
            <a:headEnd/>
            <a:tailEnd/>
          </a:ln>
        </p:spPr>
      </p:pic>
      <p:pic>
        <p:nvPicPr>
          <p:cNvPr id="40965" name="Picture 5" descr="TI4100%2520Geodetic%2520Apps%2520Photo%2520of%2520TI%2520410"/>
          <p:cNvPicPr>
            <a:picLocks noChangeAspect="1" noChangeArrowheads="1"/>
          </p:cNvPicPr>
          <p:nvPr/>
        </p:nvPicPr>
        <p:blipFill>
          <a:blip r:embed="rId3"/>
          <a:srcRect/>
          <a:stretch>
            <a:fillRect/>
          </a:stretch>
        </p:blipFill>
        <p:spPr bwMode="auto">
          <a:xfrm>
            <a:off x="5302250" y="3789363"/>
            <a:ext cx="1871663" cy="2428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a:xfrm>
            <a:off x="468313" y="214291"/>
            <a:ext cx="5746761" cy="785818"/>
          </a:xfrm>
        </p:spPr>
        <p:txBody>
          <a:bodyPr/>
          <a:lstStyle/>
          <a:p>
            <a:pPr algn="l"/>
            <a:r>
              <a:rPr lang="en-US" altLang="zh-CN" sz="3200" b="1" dirty="0" smtClean="0">
                <a:solidFill>
                  <a:srgbClr val="A18449"/>
                </a:solidFill>
                <a:latin typeface="Microsoft YaHei" pitchFamily="34" charset="-122"/>
                <a:ea typeface="宋体" charset="-122"/>
              </a:rPr>
              <a:t>GPS</a:t>
            </a:r>
            <a:r>
              <a:rPr lang="zh-CN" altLang="en-US" sz="3200" b="1" dirty="0" smtClean="0">
                <a:solidFill>
                  <a:srgbClr val="A18449"/>
                </a:solidFill>
                <a:latin typeface="Microsoft YaHei" pitchFamily="34" charset="-122"/>
                <a:ea typeface="宋体" charset="-122"/>
              </a:rPr>
              <a:t>接收机的系统架构</a:t>
            </a:r>
          </a:p>
        </p:txBody>
      </p:sp>
      <p:sp>
        <p:nvSpPr>
          <p:cNvPr id="4" name="Rectangle 3"/>
          <p:cNvSpPr txBox="1">
            <a:spLocks noChangeArrowheads="1"/>
          </p:cNvSpPr>
          <p:nvPr/>
        </p:nvSpPr>
        <p:spPr bwMode="auto">
          <a:xfrm>
            <a:off x="571472" y="1571612"/>
            <a:ext cx="7859712" cy="2116137"/>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mn-lt"/>
                <a:ea typeface="+mn-ea"/>
              </a:rPr>
              <a:t>包括天线，低噪声放大，射频前端，</a:t>
            </a:r>
            <a:r>
              <a:rPr lang="en-US" sz="2000" b="1" kern="0" dirty="0">
                <a:solidFill>
                  <a:schemeClr val="tx2"/>
                </a:solidFill>
                <a:latin typeface="+mn-lt"/>
                <a:ea typeface="+mn-ea"/>
              </a:rPr>
              <a:t>AD</a:t>
            </a:r>
            <a:r>
              <a:rPr lang="zh-CN" altLang="en-US" sz="2000" b="1" kern="0" dirty="0">
                <a:solidFill>
                  <a:schemeClr val="tx2"/>
                </a:solidFill>
                <a:latin typeface="+mn-lt"/>
                <a:ea typeface="+mn-ea"/>
              </a:rPr>
              <a:t>采样，基带信号处理（捕获，跟踪，通道分配管理等），</a:t>
            </a:r>
            <a:r>
              <a:rPr lang="en-US" sz="2000" b="1" kern="0" dirty="0">
                <a:solidFill>
                  <a:schemeClr val="tx2"/>
                </a:solidFill>
                <a:latin typeface="+mn-lt"/>
                <a:ea typeface="+mn-ea"/>
              </a:rPr>
              <a:t>PVT</a:t>
            </a:r>
            <a:r>
              <a:rPr lang="zh-CN" altLang="en-US" sz="2000" b="1" kern="0" dirty="0">
                <a:solidFill>
                  <a:schemeClr val="tx2"/>
                </a:solidFill>
                <a:latin typeface="+mn-lt"/>
                <a:ea typeface="+mn-ea"/>
              </a:rPr>
              <a:t>解算，人机接口。</a:t>
            </a:r>
          </a:p>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mn-lt"/>
                <a:ea typeface="+mn-ea"/>
              </a:rPr>
              <a:t>硬件接收机、软件接收机和半软半硬接收机。不同架构，各自特点，和各自的适用场合。</a:t>
            </a:r>
            <a:endParaRPr lang="en-US" sz="2000" b="1" kern="0" dirty="0">
              <a:solidFill>
                <a:schemeClr val="tx2"/>
              </a:solidFill>
              <a:latin typeface="+mn-lt"/>
              <a:ea typeface="+mn-ea"/>
            </a:endParaRPr>
          </a:p>
          <a:p>
            <a:pPr marL="342900" indent="-342900" eaLnBrk="0" hangingPunct="0">
              <a:spcBef>
                <a:spcPct val="20000"/>
              </a:spcBef>
              <a:buClr>
                <a:schemeClr val="tx2"/>
              </a:buClr>
              <a:buSzPct val="90000"/>
              <a:buFont typeface="Symbol" pitchFamily="18" charset="2"/>
              <a:buChar char="¨"/>
              <a:defRPr/>
            </a:pPr>
            <a:endParaRPr lang="en-US" sz="3200" b="0" kern="0" dirty="0">
              <a:solidFill>
                <a:srgbClr val="FFFFFF"/>
              </a:solidFill>
              <a:latin typeface="+mn-lt"/>
              <a:ea typeface="+mn-ea"/>
            </a:endParaRPr>
          </a:p>
        </p:txBody>
      </p:sp>
      <p:pic>
        <p:nvPicPr>
          <p:cNvPr id="41988" name="Picture 4"/>
          <p:cNvPicPr>
            <a:picLocks noChangeAspect="1" noChangeArrowheads="1"/>
          </p:cNvPicPr>
          <p:nvPr/>
        </p:nvPicPr>
        <p:blipFill>
          <a:blip r:embed="rId2"/>
          <a:srcRect/>
          <a:stretch>
            <a:fillRect/>
          </a:stretch>
        </p:blipFill>
        <p:spPr bwMode="auto">
          <a:xfrm>
            <a:off x="1187450" y="3860800"/>
            <a:ext cx="6767513" cy="215265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a:xfrm>
            <a:off x="285720" y="142852"/>
            <a:ext cx="8229600" cy="796908"/>
          </a:xfrm>
        </p:spPr>
        <p:txBody>
          <a:bodyPr/>
          <a:lstStyle/>
          <a:p>
            <a:pPr algn="l"/>
            <a:r>
              <a:rPr lang="zh-CN" altLang="en-US" sz="3200" b="1" dirty="0" smtClean="0">
                <a:solidFill>
                  <a:srgbClr val="A18449"/>
                </a:solidFill>
                <a:latin typeface="Microsoft YaHei" pitchFamily="34" charset="-122"/>
                <a:ea typeface="宋体" charset="-122"/>
              </a:rPr>
              <a:t>北斗卫星导航系统简介</a:t>
            </a:r>
          </a:p>
        </p:txBody>
      </p:sp>
      <p:sp>
        <p:nvSpPr>
          <p:cNvPr id="4" name="Rectangle 3"/>
          <p:cNvSpPr txBox="1">
            <a:spLocks noChangeArrowheads="1"/>
          </p:cNvSpPr>
          <p:nvPr/>
        </p:nvSpPr>
        <p:spPr bwMode="auto">
          <a:xfrm>
            <a:off x="457200" y="1484313"/>
            <a:ext cx="8229600" cy="4641850"/>
          </a:xfrm>
          <a:prstGeom prst="rect">
            <a:avLst/>
          </a:prstGeom>
          <a:noFill/>
          <a:ln w="9525">
            <a:noFill/>
            <a:miter lim="800000"/>
            <a:headEnd/>
            <a:tailEnd/>
          </a:ln>
        </p:spPr>
        <p:txBody>
          <a:bodyPr/>
          <a:lstStyle/>
          <a:p>
            <a:pPr marL="342900" indent="-342900" eaLnBrk="0" hangingPunct="0">
              <a:lnSpc>
                <a:spcPct val="90000"/>
              </a:lnSpc>
              <a:spcBef>
                <a:spcPct val="20000"/>
              </a:spcBef>
              <a:buClr>
                <a:schemeClr val="tx2"/>
              </a:buClr>
              <a:buSzPct val="90000"/>
              <a:buFont typeface="Symbol" pitchFamily="18" charset="2"/>
              <a:buChar char="¨"/>
              <a:defRPr/>
            </a:pPr>
            <a:r>
              <a:rPr lang="zh-CN" altLang="en-US" sz="2400" b="1" dirty="0">
                <a:solidFill>
                  <a:schemeClr val="tx2"/>
                </a:solidFill>
                <a:latin typeface="宋体" pitchFamily="2" charset="-122"/>
              </a:rPr>
              <a:t>中国正在实施的自主发展、独立运行的全球卫星导航系统； </a:t>
            </a:r>
          </a:p>
          <a:p>
            <a:pPr marL="342900" indent="-342900" eaLnBrk="0" hangingPunct="0">
              <a:lnSpc>
                <a:spcPct val="90000"/>
              </a:lnSpc>
              <a:spcBef>
                <a:spcPct val="20000"/>
              </a:spcBef>
              <a:buClr>
                <a:schemeClr val="tx2"/>
              </a:buClr>
              <a:buSzPct val="90000"/>
              <a:buFont typeface="Symbol" pitchFamily="18" charset="2"/>
              <a:buChar char="¨"/>
              <a:defRPr/>
            </a:pPr>
            <a:r>
              <a:rPr lang="zh-CN" altLang="en-US" sz="2400" b="1" dirty="0">
                <a:solidFill>
                  <a:schemeClr val="tx2"/>
                </a:solidFill>
                <a:latin typeface="宋体" pitchFamily="2" charset="-122"/>
              </a:rPr>
              <a:t>北斗卫星定位系统将于</a:t>
            </a:r>
            <a:r>
              <a:rPr lang="en-US" altLang="zh-CN" sz="2400" b="1" dirty="0">
                <a:solidFill>
                  <a:schemeClr val="tx2"/>
                </a:solidFill>
                <a:latin typeface="宋体" pitchFamily="2" charset="-122"/>
              </a:rPr>
              <a:t>2012</a:t>
            </a:r>
            <a:r>
              <a:rPr lang="zh-CN" altLang="en-US" sz="2400" b="1" dirty="0">
                <a:solidFill>
                  <a:schemeClr val="tx2"/>
                </a:solidFill>
                <a:latin typeface="宋体" pitchFamily="2" charset="-122"/>
              </a:rPr>
              <a:t>年开始区域运营，</a:t>
            </a:r>
            <a:r>
              <a:rPr lang="en-US" altLang="zh-CN" sz="2400" b="1" dirty="0">
                <a:solidFill>
                  <a:schemeClr val="tx2"/>
                </a:solidFill>
                <a:latin typeface="宋体" pitchFamily="2" charset="-122"/>
              </a:rPr>
              <a:t>2020</a:t>
            </a:r>
            <a:r>
              <a:rPr lang="zh-CN" altLang="en-US" sz="2400" b="1" dirty="0">
                <a:solidFill>
                  <a:schemeClr val="tx2"/>
                </a:solidFill>
                <a:latin typeface="宋体" pitchFamily="2" charset="-122"/>
              </a:rPr>
              <a:t>年开始全球运营；</a:t>
            </a:r>
          </a:p>
          <a:p>
            <a:pPr marL="342900" indent="-342900" eaLnBrk="0" hangingPunct="0">
              <a:lnSpc>
                <a:spcPct val="90000"/>
              </a:lnSpc>
              <a:spcBef>
                <a:spcPct val="20000"/>
              </a:spcBef>
              <a:buClr>
                <a:schemeClr val="tx2"/>
              </a:buClr>
              <a:buSzPct val="90000"/>
              <a:buFont typeface="Symbol" pitchFamily="18" charset="2"/>
              <a:buChar char="¨"/>
              <a:defRPr/>
            </a:pPr>
            <a:r>
              <a:rPr lang="zh-CN" altLang="en-US" sz="2400" b="1" dirty="0">
                <a:solidFill>
                  <a:schemeClr val="tx2"/>
                </a:solidFill>
                <a:latin typeface="宋体" pitchFamily="2" charset="-122"/>
              </a:rPr>
              <a:t>定位精度</a:t>
            </a:r>
            <a:r>
              <a:rPr lang="en-US" altLang="zh-CN" sz="2400" b="1" dirty="0">
                <a:solidFill>
                  <a:schemeClr val="tx2"/>
                </a:solidFill>
                <a:latin typeface="宋体" pitchFamily="2" charset="-122"/>
              </a:rPr>
              <a:t>10</a:t>
            </a:r>
            <a:r>
              <a:rPr lang="zh-CN" altLang="en-US" sz="2400" b="1" dirty="0">
                <a:solidFill>
                  <a:schemeClr val="tx2"/>
                </a:solidFill>
                <a:latin typeface="宋体" pitchFamily="2" charset="-122"/>
              </a:rPr>
              <a:t>米，测速精度</a:t>
            </a:r>
            <a:r>
              <a:rPr lang="en-US" altLang="zh-CN" sz="2400" b="1" dirty="0">
                <a:solidFill>
                  <a:schemeClr val="tx2"/>
                </a:solidFill>
                <a:latin typeface="宋体" pitchFamily="2" charset="-122"/>
              </a:rPr>
              <a:t>0.2</a:t>
            </a:r>
            <a:r>
              <a:rPr lang="zh-CN" altLang="en-US" sz="2400" b="1" dirty="0">
                <a:solidFill>
                  <a:schemeClr val="tx2"/>
                </a:solidFill>
                <a:latin typeface="宋体" pitchFamily="2" charset="-122"/>
              </a:rPr>
              <a:t>米</a:t>
            </a:r>
            <a:r>
              <a:rPr lang="en-US" altLang="zh-CN" sz="2400" b="1" dirty="0">
                <a:solidFill>
                  <a:schemeClr val="tx2"/>
                </a:solidFill>
                <a:latin typeface="宋体" pitchFamily="2" charset="-122"/>
              </a:rPr>
              <a:t>/</a:t>
            </a:r>
            <a:r>
              <a:rPr lang="zh-CN" altLang="en-US" sz="2400" b="1" dirty="0">
                <a:solidFill>
                  <a:schemeClr val="tx2"/>
                </a:solidFill>
                <a:latin typeface="宋体" pitchFamily="2" charset="-122"/>
              </a:rPr>
              <a:t>秒，授时精度</a:t>
            </a:r>
            <a:r>
              <a:rPr lang="en-US" altLang="zh-CN" sz="2400" b="1" dirty="0">
                <a:solidFill>
                  <a:schemeClr val="tx2"/>
                </a:solidFill>
                <a:latin typeface="宋体" pitchFamily="2" charset="-122"/>
              </a:rPr>
              <a:t>10</a:t>
            </a:r>
            <a:r>
              <a:rPr lang="zh-CN" altLang="en-US" sz="2400" b="1" dirty="0">
                <a:solidFill>
                  <a:schemeClr val="tx2"/>
                </a:solidFill>
                <a:latin typeface="宋体" pitchFamily="2" charset="-122"/>
              </a:rPr>
              <a:t>纳秒（开放服务）； </a:t>
            </a:r>
          </a:p>
          <a:p>
            <a:pPr marL="342900" indent="-342900" eaLnBrk="0" hangingPunct="0">
              <a:lnSpc>
                <a:spcPct val="90000"/>
              </a:lnSpc>
              <a:spcBef>
                <a:spcPct val="20000"/>
              </a:spcBef>
              <a:buClr>
                <a:schemeClr val="tx2"/>
              </a:buClr>
              <a:buSzPct val="90000"/>
              <a:buFont typeface="Symbol" pitchFamily="18" charset="2"/>
              <a:buChar char="¨"/>
              <a:defRPr/>
            </a:pPr>
            <a:r>
              <a:rPr lang="zh-CN" altLang="en-US" sz="2400" b="1" dirty="0">
                <a:solidFill>
                  <a:schemeClr val="tx2"/>
                </a:solidFill>
                <a:latin typeface="宋体" pitchFamily="2" charset="-122"/>
              </a:rPr>
              <a:t>多频，多模定位终端将是未来研发重点；</a:t>
            </a:r>
          </a:p>
          <a:p>
            <a:pPr marL="342900" indent="-342900" eaLnBrk="0" hangingPunct="0">
              <a:lnSpc>
                <a:spcPct val="90000"/>
              </a:lnSpc>
              <a:spcBef>
                <a:spcPct val="20000"/>
              </a:spcBef>
              <a:buClr>
                <a:schemeClr val="tx2"/>
              </a:buClr>
              <a:buSzPct val="90000"/>
              <a:buFont typeface="Symbol" pitchFamily="18" charset="2"/>
              <a:buChar char="¨"/>
              <a:defRPr/>
            </a:pPr>
            <a:r>
              <a:rPr lang="zh-CN" altLang="en-US" sz="2400" b="1" dirty="0">
                <a:solidFill>
                  <a:schemeClr val="tx2"/>
                </a:solidFill>
                <a:latin typeface="宋体" pitchFamily="2" charset="-122"/>
              </a:rPr>
              <a:t>多系统之间的兼容性和互操作性将大大提高定位精度，稳定性和可用性；</a:t>
            </a:r>
          </a:p>
          <a:p>
            <a:pPr marL="342900" indent="-342900" eaLnBrk="0" hangingPunct="0">
              <a:lnSpc>
                <a:spcPct val="90000"/>
              </a:lnSpc>
              <a:spcBef>
                <a:spcPct val="20000"/>
              </a:spcBef>
              <a:buClr>
                <a:schemeClr val="tx2"/>
              </a:buClr>
              <a:buSzPct val="90000"/>
              <a:buFont typeface="Symbol" pitchFamily="18" charset="2"/>
              <a:buChar char="¨"/>
              <a:defRPr/>
            </a:pPr>
            <a:r>
              <a:rPr lang="zh-CN" altLang="en-US" sz="2400" b="1" kern="0" dirty="0" smtClean="0">
                <a:solidFill>
                  <a:schemeClr val="tx2"/>
                </a:solidFill>
                <a:latin typeface="宋体" pitchFamily="2" charset="-122"/>
              </a:rPr>
              <a:t>对我国军事和战略安全、经济发展都具有深远意义。</a:t>
            </a:r>
            <a:endParaRPr lang="zh-CN" altLang="en-US" sz="2400" b="1" kern="0" dirty="0">
              <a:solidFill>
                <a:schemeClr val="tx2"/>
              </a:solidFill>
              <a:latin typeface="宋体"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357158" y="214290"/>
            <a:ext cx="5757874" cy="796908"/>
          </a:xfrm>
        </p:spPr>
        <p:txBody>
          <a:bodyPr/>
          <a:lstStyle/>
          <a:p>
            <a:pPr algn="l"/>
            <a:r>
              <a:rPr lang="zh-CN" altLang="en-US" sz="3200" b="1" dirty="0" smtClean="0">
                <a:solidFill>
                  <a:srgbClr val="A18449"/>
                </a:solidFill>
                <a:latin typeface="Microsoft YaHei" pitchFamily="34" charset="-122"/>
                <a:ea typeface="宋体" charset="-122"/>
              </a:rPr>
              <a:t>北斗导航系统的使命和目标</a:t>
            </a:r>
          </a:p>
        </p:txBody>
      </p:sp>
      <p:sp>
        <p:nvSpPr>
          <p:cNvPr id="46083" name="内容占位符 2"/>
          <p:cNvSpPr>
            <a:spLocks noGrp="1"/>
          </p:cNvSpPr>
          <p:nvPr>
            <p:ph idx="1"/>
          </p:nvPr>
        </p:nvSpPr>
        <p:spPr>
          <a:xfrm>
            <a:off x="395288" y="1412875"/>
            <a:ext cx="8229600" cy="5040313"/>
          </a:xfrm>
        </p:spPr>
        <p:txBody>
          <a:bodyPr/>
          <a:lstStyle/>
          <a:p>
            <a:r>
              <a:rPr lang="zh-CN" altLang="en-US" sz="2800" b="1" dirty="0" smtClean="0">
                <a:solidFill>
                  <a:schemeClr val="tx2"/>
                </a:solidFill>
                <a:ea typeface="宋体" charset="-122"/>
              </a:rPr>
              <a:t>使命</a:t>
            </a:r>
            <a:r>
              <a:rPr lang="zh-CN" altLang="en-US" sz="2800" dirty="0" smtClean="0">
                <a:ea typeface="宋体" charset="-122"/>
              </a:rPr>
              <a:t>：</a:t>
            </a:r>
            <a:endParaRPr lang="en-US" altLang="zh-CN" sz="2800" dirty="0" smtClean="0">
              <a:ea typeface="宋体" charset="-122"/>
            </a:endParaRPr>
          </a:p>
          <a:p>
            <a:pPr marL="800100" lvl="3" indent="-342900">
              <a:buClr>
                <a:schemeClr val="tx2"/>
              </a:buClr>
              <a:buSzPct val="90000"/>
              <a:buFont typeface="Symbol" pitchFamily="18" charset="2"/>
              <a:buChar char="¨"/>
            </a:pPr>
            <a:r>
              <a:rPr lang="zh-CN" altLang="en-US" b="1" dirty="0" smtClean="0">
                <a:solidFill>
                  <a:schemeClr val="tx2"/>
                </a:solidFill>
                <a:ea typeface="宋体" charset="-122"/>
              </a:rPr>
              <a:t>为保证国防、经济、社会发展安全使用，所建成的北斗卫星导航系统必须是高质量的；</a:t>
            </a:r>
            <a:endParaRPr lang="en-US" altLang="zh-CN" b="1" dirty="0" smtClean="0">
              <a:solidFill>
                <a:schemeClr val="tx2"/>
              </a:solidFill>
              <a:ea typeface="宋体" charset="-122"/>
            </a:endParaRPr>
          </a:p>
          <a:p>
            <a:pPr marL="800100" lvl="3" indent="-342900">
              <a:buClr>
                <a:schemeClr val="tx2"/>
              </a:buClr>
              <a:buSzPct val="90000"/>
              <a:buFont typeface="Symbol" pitchFamily="18" charset="2"/>
              <a:buChar char="¨"/>
            </a:pPr>
            <a:r>
              <a:rPr lang="zh-CN" altLang="en-US" b="1" dirty="0" smtClean="0">
                <a:solidFill>
                  <a:schemeClr val="tx2"/>
                </a:solidFill>
                <a:ea typeface="宋体" charset="-122"/>
              </a:rPr>
              <a:t>为最大限度地满足国防、经济、社会发展的需求，所建成的北斗卫星导航系统必须是技术一流的；</a:t>
            </a:r>
            <a:endParaRPr lang="en-US" altLang="zh-CN" b="1" dirty="0" smtClean="0">
              <a:solidFill>
                <a:schemeClr val="tx2"/>
              </a:solidFill>
              <a:ea typeface="宋体" charset="-122"/>
            </a:endParaRPr>
          </a:p>
          <a:p>
            <a:pPr marL="800100" lvl="3" indent="-342900">
              <a:buClr>
                <a:schemeClr val="tx2"/>
              </a:buClr>
              <a:buSzPct val="90000"/>
              <a:buFont typeface="Symbol" pitchFamily="18" charset="2"/>
              <a:buChar char="¨"/>
            </a:pPr>
            <a:r>
              <a:rPr lang="zh-CN" altLang="en-US" b="1" dirty="0" smtClean="0">
                <a:solidFill>
                  <a:schemeClr val="tx2"/>
                </a:solidFill>
                <a:ea typeface="宋体" charset="-122"/>
              </a:rPr>
              <a:t>为使国家获取更大的经济利益，所建成的北斗卫星导航系统，必须在核心技术领域掌握自主知识产权</a:t>
            </a:r>
            <a:endParaRPr lang="en-US" altLang="zh-CN" b="1" dirty="0" smtClean="0">
              <a:solidFill>
                <a:schemeClr val="tx2"/>
              </a:solidFill>
              <a:ea typeface="宋体" charset="-122"/>
            </a:endParaRPr>
          </a:p>
          <a:p>
            <a:pPr marL="342900" lvl="2" indent="-342900">
              <a:lnSpc>
                <a:spcPct val="150000"/>
              </a:lnSpc>
              <a:buClr>
                <a:schemeClr val="tx2"/>
              </a:buClr>
              <a:buSzPct val="90000"/>
              <a:buFont typeface="Symbol" pitchFamily="18" charset="2"/>
              <a:buChar char="¨"/>
            </a:pPr>
            <a:r>
              <a:rPr lang="zh-CN" altLang="en-US" sz="2800" b="1" dirty="0" smtClean="0">
                <a:solidFill>
                  <a:schemeClr val="tx2"/>
                </a:solidFill>
                <a:ea typeface="宋体" charset="-122"/>
              </a:rPr>
              <a:t>目标</a:t>
            </a:r>
            <a:endParaRPr lang="en-US" altLang="zh-CN" sz="2800" b="1" dirty="0" smtClean="0">
              <a:solidFill>
                <a:schemeClr val="tx2"/>
              </a:solidFill>
              <a:ea typeface="宋体" charset="-122"/>
            </a:endParaRPr>
          </a:p>
          <a:p>
            <a:pPr marL="800100" lvl="3" indent="-342900">
              <a:buClr>
                <a:schemeClr val="tx2"/>
              </a:buClr>
              <a:buSzPct val="90000"/>
              <a:buFont typeface="Symbol" pitchFamily="18" charset="2"/>
              <a:buChar char="¨"/>
            </a:pPr>
            <a:r>
              <a:rPr lang="zh-CN" altLang="en-US" sz="2400" b="1" dirty="0" smtClean="0">
                <a:solidFill>
                  <a:schemeClr val="tx2"/>
                </a:solidFill>
                <a:latin typeface="宋体" charset="-122"/>
                <a:ea typeface="宋体" charset="-122"/>
              </a:rPr>
              <a:t>建设高性能、高可靠、高效益的北斗卫星导航系统。</a:t>
            </a:r>
            <a:endParaRPr lang="en-US" altLang="zh-CN" sz="2400" b="1" dirty="0" smtClean="0">
              <a:solidFill>
                <a:schemeClr val="tx2"/>
              </a:solidFill>
              <a:latin typeface="宋体" charset="-122"/>
              <a:ea typeface="宋体" charset="-122"/>
            </a:endParaRPr>
          </a:p>
          <a:p>
            <a:pPr marL="800100" lvl="3" indent="-342900">
              <a:lnSpc>
                <a:spcPct val="150000"/>
              </a:lnSpc>
              <a:buClr>
                <a:schemeClr val="tx2"/>
              </a:buClr>
              <a:buSzPct val="90000"/>
              <a:buFont typeface="Symbol" pitchFamily="18" charset="2"/>
              <a:buChar char="¨"/>
            </a:pPr>
            <a:endParaRPr lang="zh-CN" altLang="en-US" sz="2400" dirty="0" smtClean="0">
              <a:ea typeface="宋体"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395288" y="174171"/>
            <a:ext cx="8229600" cy="754499"/>
          </a:xfrm>
        </p:spPr>
        <p:txBody>
          <a:bodyPr/>
          <a:lstStyle/>
          <a:p>
            <a:pPr algn="l" eaLnBrk="1" hangingPunct="1"/>
            <a:r>
              <a:rPr lang="zh-CN" altLang="en-US" sz="3200" b="1" dirty="0" smtClean="0">
                <a:solidFill>
                  <a:srgbClr val="A18449"/>
                </a:solidFill>
                <a:latin typeface="Microsoft YaHei" pitchFamily="34" charset="-122"/>
                <a:ea typeface="宋体" charset="-122"/>
              </a:rPr>
              <a:t>北斗导航发展路线图</a:t>
            </a:r>
          </a:p>
        </p:txBody>
      </p:sp>
      <p:sp>
        <p:nvSpPr>
          <p:cNvPr id="48131" name="内容占位符 2"/>
          <p:cNvSpPr>
            <a:spLocks noGrp="1"/>
          </p:cNvSpPr>
          <p:nvPr>
            <p:ph idx="1"/>
          </p:nvPr>
        </p:nvSpPr>
        <p:spPr>
          <a:xfrm>
            <a:off x="457200" y="1285875"/>
            <a:ext cx="8229600" cy="4929188"/>
          </a:xfrm>
        </p:spPr>
        <p:txBody>
          <a:bodyPr/>
          <a:lstStyle/>
          <a:p>
            <a:pPr>
              <a:lnSpc>
                <a:spcPct val="150000"/>
              </a:lnSpc>
              <a:buFont typeface="Symbol" pitchFamily="18" charset="2"/>
              <a:buNone/>
            </a:pPr>
            <a:r>
              <a:rPr lang="zh-CN" altLang="en-US" sz="2400" b="1" dirty="0" smtClean="0">
                <a:solidFill>
                  <a:schemeClr val="tx2"/>
                </a:solidFill>
                <a:ea typeface="宋体" charset="-122"/>
              </a:rPr>
              <a:t>按照三步走的总体规划分步实施：</a:t>
            </a:r>
            <a:endParaRPr lang="en-US" altLang="zh-CN" sz="2400" b="1" dirty="0" smtClean="0">
              <a:solidFill>
                <a:schemeClr val="tx2"/>
              </a:solidFill>
              <a:ea typeface="宋体" charset="-122"/>
            </a:endParaRPr>
          </a:p>
          <a:p>
            <a:pPr marL="800100" lvl="3" indent="-342900">
              <a:lnSpc>
                <a:spcPct val="150000"/>
              </a:lnSpc>
              <a:buClr>
                <a:schemeClr val="tx2"/>
              </a:buClr>
              <a:buSzPct val="90000"/>
              <a:buFont typeface="Symbol" pitchFamily="18" charset="2"/>
              <a:buChar char="¨"/>
            </a:pPr>
            <a:r>
              <a:rPr lang="zh-CN" altLang="en-US" sz="2400" b="1" dirty="0" smtClean="0">
                <a:solidFill>
                  <a:schemeClr val="tx2"/>
                </a:solidFill>
                <a:ea typeface="宋体" charset="-122"/>
              </a:rPr>
              <a:t>第一步，</a:t>
            </a:r>
            <a:r>
              <a:rPr lang="en-US" altLang="zh-CN" sz="2400" b="1" dirty="0" smtClean="0">
                <a:solidFill>
                  <a:schemeClr val="tx2"/>
                </a:solidFill>
                <a:ea typeface="宋体" charset="-122"/>
              </a:rPr>
              <a:t>1994</a:t>
            </a:r>
            <a:r>
              <a:rPr lang="zh-CN" altLang="en-US" sz="2400" b="1" dirty="0" smtClean="0">
                <a:solidFill>
                  <a:schemeClr val="tx2"/>
                </a:solidFill>
                <a:ea typeface="宋体" charset="-122"/>
              </a:rPr>
              <a:t>年启动北斗卫星导航试验系统建设，</a:t>
            </a:r>
            <a:r>
              <a:rPr lang="en-US" altLang="zh-CN" sz="2400" b="1" dirty="0" smtClean="0">
                <a:solidFill>
                  <a:schemeClr val="tx2"/>
                </a:solidFill>
                <a:ea typeface="宋体" charset="-122"/>
              </a:rPr>
              <a:t>2000</a:t>
            </a:r>
            <a:r>
              <a:rPr lang="zh-CN" altLang="en-US" sz="2400" b="1" dirty="0" smtClean="0">
                <a:solidFill>
                  <a:schemeClr val="tx2"/>
                </a:solidFill>
                <a:ea typeface="宋体" charset="-122"/>
              </a:rPr>
              <a:t>年形成区域有源服务能力；</a:t>
            </a:r>
            <a:endParaRPr lang="en-US" altLang="zh-CN" sz="2400" b="1" dirty="0" smtClean="0">
              <a:solidFill>
                <a:schemeClr val="tx2"/>
              </a:solidFill>
              <a:ea typeface="宋体" charset="-122"/>
            </a:endParaRPr>
          </a:p>
          <a:p>
            <a:pPr marL="800100" lvl="3" indent="-342900">
              <a:lnSpc>
                <a:spcPct val="150000"/>
              </a:lnSpc>
              <a:buClr>
                <a:schemeClr val="tx2"/>
              </a:buClr>
              <a:buSzPct val="90000"/>
              <a:buFont typeface="Symbol" pitchFamily="18" charset="2"/>
              <a:buChar char="¨"/>
            </a:pPr>
            <a:r>
              <a:rPr lang="zh-CN" altLang="en-US" sz="2400" b="1" dirty="0" smtClean="0">
                <a:solidFill>
                  <a:schemeClr val="tx2"/>
                </a:solidFill>
                <a:ea typeface="宋体" charset="-122"/>
              </a:rPr>
              <a:t>第二步，</a:t>
            </a:r>
            <a:r>
              <a:rPr lang="en-US" altLang="zh-CN" sz="2400" b="1" dirty="0" smtClean="0">
                <a:solidFill>
                  <a:schemeClr val="tx2"/>
                </a:solidFill>
                <a:ea typeface="宋体" charset="-122"/>
              </a:rPr>
              <a:t>2004</a:t>
            </a:r>
            <a:r>
              <a:rPr lang="zh-CN" altLang="en-US" sz="2400" b="1" dirty="0" smtClean="0">
                <a:solidFill>
                  <a:schemeClr val="tx2"/>
                </a:solidFill>
                <a:ea typeface="宋体" charset="-122"/>
              </a:rPr>
              <a:t>年启动北斗卫星导航系统建设，</a:t>
            </a:r>
            <a:r>
              <a:rPr lang="en-US" altLang="zh-CN" sz="2400" b="1" dirty="0" smtClean="0">
                <a:solidFill>
                  <a:schemeClr val="tx2"/>
                </a:solidFill>
                <a:ea typeface="宋体" charset="-122"/>
              </a:rPr>
              <a:t>2012</a:t>
            </a:r>
            <a:r>
              <a:rPr lang="zh-CN" altLang="en-US" sz="2400" b="1" dirty="0" smtClean="0">
                <a:solidFill>
                  <a:schemeClr val="tx2"/>
                </a:solidFill>
                <a:ea typeface="宋体" charset="-122"/>
              </a:rPr>
              <a:t>年形成区域无源服务能力；</a:t>
            </a:r>
            <a:endParaRPr lang="en-US" altLang="zh-CN" sz="2400" b="1" dirty="0" smtClean="0">
              <a:solidFill>
                <a:schemeClr val="tx2"/>
              </a:solidFill>
              <a:ea typeface="宋体" charset="-122"/>
            </a:endParaRPr>
          </a:p>
          <a:p>
            <a:pPr marL="800100" lvl="3" indent="-342900">
              <a:lnSpc>
                <a:spcPct val="150000"/>
              </a:lnSpc>
              <a:buClr>
                <a:schemeClr val="tx2"/>
              </a:buClr>
              <a:buSzPct val="90000"/>
              <a:buFont typeface="Symbol" pitchFamily="18" charset="2"/>
              <a:buChar char="¨"/>
            </a:pPr>
            <a:r>
              <a:rPr lang="zh-CN" altLang="en-US" sz="2400" b="1" dirty="0" smtClean="0">
                <a:solidFill>
                  <a:schemeClr val="tx2"/>
                </a:solidFill>
                <a:ea typeface="宋体" charset="-122"/>
              </a:rPr>
              <a:t>第三步，</a:t>
            </a:r>
            <a:r>
              <a:rPr lang="en-US" altLang="zh-CN" sz="2400" b="1" dirty="0" smtClean="0">
                <a:solidFill>
                  <a:schemeClr val="tx2"/>
                </a:solidFill>
                <a:ea typeface="宋体" charset="-122"/>
              </a:rPr>
              <a:t>2020</a:t>
            </a:r>
            <a:r>
              <a:rPr lang="zh-CN" altLang="en-US" sz="2400" b="1" dirty="0" smtClean="0">
                <a:solidFill>
                  <a:schemeClr val="tx2"/>
                </a:solidFill>
                <a:ea typeface="宋体" charset="-122"/>
              </a:rPr>
              <a:t>年北斗卫星导航系统形成全球无源服务能力。</a:t>
            </a:r>
          </a:p>
        </p:txBody>
      </p:sp>
      <p:pic>
        <p:nvPicPr>
          <p:cNvPr id="4" name="图片 3" descr="路线图.jpg"/>
          <p:cNvPicPr>
            <a:picLocks noChangeAspect="1"/>
          </p:cNvPicPr>
          <p:nvPr/>
        </p:nvPicPr>
        <p:blipFill>
          <a:blip r:embed="rId2"/>
          <a:srcRect/>
          <a:stretch>
            <a:fillRect/>
          </a:stretch>
        </p:blipFill>
        <p:spPr bwMode="auto">
          <a:xfrm>
            <a:off x="571472" y="2000240"/>
            <a:ext cx="8296275" cy="3524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z="3200" dirty="0" smtClean="0">
                <a:ea typeface="宋体" charset="-122"/>
              </a:rPr>
              <a:t>定位和导航的基本要求</a:t>
            </a:r>
          </a:p>
        </p:txBody>
      </p:sp>
      <p:sp>
        <p:nvSpPr>
          <p:cNvPr id="18435" name="内容占位符 2"/>
          <p:cNvSpPr>
            <a:spLocks noGrp="1"/>
          </p:cNvSpPr>
          <p:nvPr>
            <p:ph idx="1"/>
          </p:nvPr>
        </p:nvSpPr>
        <p:spPr>
          <a:xfrm>
            <a:off x="251520" y="1340769"/>
            <a:ext cx="8572500" cy="3600400"/>
          </a:xfrm>
        </p:spPr>
        <p:txBody>
          <a:bodyPr/>
          <a:lstStyle/>
          <a:p>
            <a:r>
              <a:rPr lang="zh-CN" altLang="en-US" dirty="0" smtClean="0">
                <a:solidFill>
                  <a:schemeClr val="tx2"/>
                </a:solidFill>
                <a:ea typeface="宋体" charset="-122"/>
              </a:rPr>
              <a:t>定位，就是要知道目标物在某一个参考坐标系中的位置。</a:t>
            </a:r>
          </a:p>
          <a:p>
            <a:r>
              <a:rPr lang="zh-CN" altLang="en-US" dirty="0" smtClean="0">
                <a:solidFill>
                  <a:schemeClr val="tx2"/>
                </a:solidFill>
                <a:ea typeface="宋体" charset="-122"/>
              </a:rPr>
              <a:t>导航，就是要根据定位信息，和目的地信息，来合理规划路线。导航是比定位更高一个层次的问题。</a:t>
            </a:r>
          </a:p>
          <a:p>
            <a:r>
              <a:rPr lang="zh-CN" altLang="en-US" dirty="0" smtClean="0">
                <a:solidFill>
                  <a:schemeClr val="tx2"/>
                </a:solidFill>
                <a:ea typeface="宋体" charset="-122"/>
              </a:rPr>
              <a:t>定位和导航是一个历史悠久的问题。</a:t>
            </a:r>
          </a:p>
          <a:p>
            <a:endParaRPr lang="zh-CN" altLang="en-US" dirty="0" smtClean="0">
              <a:ea typeface="宋体"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468313" y="188913"/>
            <a:ext cx="5961075" cy="811195"/>
          </a:xfrm>
        </p:spPr>
        <p:txBody>
          <a:bodyPr/>
          <a:lstStyle/>
          <a:p>
            <a:pPr algn="l"/>
            <a:r>
              <a:rPr lang="zh-CN" altLang="en-US" sz="3200" b="1" dirty="0" smtClean="0">
                <a:solidFill>
                  <a:srgbClr val="A18449"/>
                </a:solidFill>
                <a:latin typeface="Microsoft YaHei" pitchFamily="34" charset="-122"/>
                <a:ea typeface="宋体" charset="-122"/>
              </a:rPr>
              <a:t>北斗卫星导航系统的系统建设</a:t>
            </a:r>
          </a:p>
        </p:txBody>
      </p:sp>
      <p:grpSp>
        <p:nvGrpSpPr>
          <p:cNvPr id="2" name="组合 14"/>
          <p:cNvGrpSpPr>
            <a:grpSpLocks noGrp="1"/>
          </p:cNvGrpSpPr>
          <p:nvPr>
            <p:ph idx="1"/>
          </p:nvPr>
        </p:nvGrpSpPr>
        <p:grpSpPr bwMode="auto">
          <a:xfrm>
            <a:off x="457200" y="1600200"/>
            <a:ext cx="8229600" cy="4525963"/>
            <a:chOff x="213008" y="2000240"/>
            <a:chExt cx="8714023" cy="3705225"/>
          </a:xfrm>
        </p:grpSpPr>
        <p:pic>
          <p:nvPicPr>
            <p:cNvPr id="50180" name="Picture 7" descr="11061"/>
            <p:cNvPicPr>
              <a:picLocks noChangeAspect="1" noChangeArrowheads="1"/>
            </p:cNvPicPr>
            <p:nvPr/>
          </p:nvPicPr>
          <p:blipFill>
            <a:blip r:embed="rId2"/>
            <a:srcRect/>
            <a:stretch>
              <a:fillRect/>
            </a:stretch>
          </p:blipFill>
          <p:spPr bwMode="auto">
            <a:xfrm>
              <a:off x="213008" y="2000240"/>
              <a:ext cx="2853548" cy="2857520"/>
            </a:xfrm>
            <a:prstGeom prst="rect">
              <a:avLst/>
            </a:prstGeom>
            <a:noFill/>
            <a:ln w="9525">
              <a:noFill/>
              <a:miter lim="800000"/>
              <a:headEnd/>
              <a:tailEnd/>
            </a:ln>
          </p:spPr>
        </p:pic>
        <p:sp>
          <p:nvSpPr>
            <p:cNvPr id="6" name="Rectangle 94"/>
            <p:cNvSpPr>
              <a:spLocks noChangeArrowheads="1"/>
            </p:cNvSpPr>
            <p:nvPr/>
          </p:nvSpPr>
          <p:spPr bwMode="white">
            <a:xfrm>
              <a:off x="283608" y="4947785"/>
              <a:ext cx="2645809" cy="695299"/>
            </a:xfrm>
            <a:prstGeom prst="rect">
              <a:avLst/>
            </a:prstGeom>
            <a:noFill/>
            <a:ln w="9525">
              <a:noFill/>
              <a:miter lim="800000"/>
              <a:headEnd/>
              <a:tailEnd/>
            </a:ln>
          </p:spPr>
          <p:txBody>
            <a:bodyPr anchor="ctr"/>
            <a:lstStyle/>
            <a:p>
              <a:pPr algn="ctr" eaLnBrk="0" hangingPunct="0">
                <a:defRPr/>
              </a:pPr>
              <a:r>
                <a:rPr lang="en-US" altLang="zh-CN" sz="2600" b="0" dirty="0">
                  <a:latin typeface="+mj-lt"/>
                  <a:ea typeface="黑体" pitchFamily="49" charset="-122"/>
                </a:rPr>
                <a:t>2000</a:t>
              </a:r>
              <a:r>
                <a:rPr lang="zh-CN" altLang="en-US" sz="2600" b="0" dirty="0">
                  <a:latin typeface="+mj-lt"/>
                  <a:ea typeface="黑体" pitchFamily="49" charset="-122"/>
                </a:rPr>
                <a:t>年</a:t>
              </a:r>
              <a:r>
                <a:rPr lang="en-US" altLang="zh-CN" sz="2600" b="0" dirty="0">
                  <a:latin typeface="+mj-lt"/>
                  <a:ea typeface="黑体" pitchFamily="49" charset="-122"/>
                </a:rPr>
                <a:t>10</a:t>
              </a:r>
              <a:r>
                <a:rPr lang="zh-CN" altLang="en-US" sz="2600" b="0" dirty="0">
                  <a:latin typeface="+mj-lt"/>
                  <a:ea typeface="黑体" pitchFamily="49" charset="-122"/>
                </a:rPr>
                <a:t>月</a:t>
              </a:r>
              <a:r>
                <a:rPr lang="en-US" altLang="zh-CN" sz="2600" b="0" dirty="0">
                  <a:latin typeface="+mj-lt"/>
                  <a:ea typeface="黑体" pitchFamily="49" charset="-122"/>
                </a:rPr>
                <a:t>31</a:t>
              </a:r>
              <a:r>
                <a:rPr lang="zh-CN" altLang="en-US" sz="2600" b="0" dirty="0">
                  <a:latin typeface="+mj-lt"/>
                  <a:ea typeface="黑体" pitchFamily="49" charset="-122"/>
                </a:rPr>
                <a:t>日</a:t>
              </a:r>
            </a:p>
            <a:p>
              <a:pPr algn="ctr" eaLnBrk="0" hangingPunct="0">
                <a:defRPr/>
              </a:pPr>
              <a:r>
                <a:rPr lang="en-US" altLang="zh-CN" sz="2600" b="0" dirty="0">
                  <a:latin typeface="+mj-lt"/>
                  <a:ea typeface="黑体" pitchFamily="49" charset="-122"/>
                </a:rPr>
                <a:t>140E</a:t>
              </a:r>
            </a:p>
          </p:txBody>
        </p:sp>
        <p:grpSp>
          <p:nvGrpSpPr>
            <p:cNvPr id="3" name="组合 21"/>
            <p:cNvGrpSpPr>
              <a:grpSpLocks/>
            </p:cNvGrpSpPr>
            <p:nvPr/>
          </p:nvGrpSpPr>
          <p:grpSpPr bwMode="auto">
            <a:xfrm>
              <a:off x="3143250" y="2000240"/>
              <a:ext cx="2786063" cy="3705225"/>
              <a:chOff x="3384550" y="3322716"/>
              <a:chExt cx="2616210" cy="3490835"/>
            </a:xfrm>
          </p:grpSpPr>
          <p:pic>
            <p:nvPicPr>
              <p:cNvPr id="50185" name="Picture 10" descr="U10P4T8D915493F107DT20070414060817"/>
              <p:cNvPicPr>
                <a:picLocks noChangeAspect="1" noChangeArrowheads="1"/>
              </p:cNvPicPr>
              <p:nvPr/>
            </p:nvPicPr>
            <p:blipFill>
              <a:blip r:embed="rId3"/>
              <a:srcRect/>
              <a:stretch>
                <a:fillRect/>
              </a:stretch>
            </p:blipFill>
            <p:spPr bwMode="auto">
              <a:xfrm>
                <a:off x="3428992" y="3322716"/>
                <a:ext cx="2571768" cy="2679624"/>
              </a:xfrm>
              <a:prstGeom prst="rect">
                <a:avLst/>
              </a:prstGeom>
              <a:noFill/>
              <a:ln w="9525">
                <a:noFill/>
                <a:miter lim="800000"/>
                <a:headEnd/>
                <a:tailEnd/>
              </a:ln>
            </p:spPr>
          </p:pic>
          <p:sp>
            <p:nvSpPr>
              <p:cNvPr id="11" name="Rectangle 94"/>
              <p:cNvSpPr>
                <a:spLocks noChangeArrowheads="1"/>
              </p:cNvSpPr>
              <p:nvPr/>
            </p:nvSpPr>
            <p:spPr bwMode="white">
              <a:xfrm>
                <a:off x="3384219" y="6071550"/>
                <a:ext cx="2617098" cy="742001"/>
              </a:xfrm>
              <a:prstGeom prst="rect">
                <a:avLst/>
              </a:prstGeom>
              <a:noFill/>
              <a:ln w="9525">
                <a:noFill/>
                <a:miter lim="800000"/>
                <a:headEnd/>
                <a:tailEnd/>
              </a:ln>
            </p:spPr>
            <p:txBody>
              <a:bodyPr anchor="ctr"/>
              <a:lstStyle/>
              <a:p>
                <a:pPr algn="ctr" eaLnBrk="0" hangingPunct="0">
                  <a:defRPr/>
                </a:pPr>
                <a:r>
                  <a:rPr lang="en-US" altLang="zh-CN" sz="2600" b="0" dirty="0">
                    <a:latin typeface="+mn-lt"/>
                    <a:ea typeface="黑体" pitchFamily="49" charset="-122"/>
                  </a:rPr>
                  <a:t>2000</a:t>
                </a:r>
                <a:r>
                  <a:rPr lang="zh-CN" altLang="en-US" sz="2600" b="0" dirty="0">
                    <a:latin typeface="+mn-lt"/>
                    <a:ea typeface="黑体" pitchFamily="49" charset="-122"/>
                  </a:rPr>
                  <a:t>年</a:t>
                </a:r>
                <a:r>
                  <a:rPr lang="en-US" altLang="zh-CN" sz="2600" b="0" dirty="0">
                    <a:latin typeface="+mn-lt"/>
                    <a:ea typeface="黑体" pitchFamily="49" charset="-122"/>
                  </a:rPr>
                  <a:t>12</a:t>
                </a:r>
                <a:r>
                  <a:rPr lang="zh-CN" altLang="en-US" sz="2600" b="0" dirty="0">
                    <a:latin typeface="+mn-lt"/>
                    <a:ea typeface="黑体" pitchFamily="49" charset="-122"/>
                  </a:rPr>
                  <a:t>月</a:t>
                </a:r>
                <a:r>
                  <a:rPr lang="en-US" altLang="zh-CN" sz="2600" b="0" dirty="0">
                    <a:latin typeface="+mn-lt"/>
                    <a:ea typeface="黑体" pitchFamily="49" charset="-122"/>
                  </a:rPr>
                  <a:t>21</a:t>
                </a:r>
                <a:r>
                  <a:rPr lang="zh-CN" altLang="en-US" sz="2600" b="0" dirty="0">
                    <a:latin typeface="+mn-lt"/>
                    <a:ea typeface="黑体" pitchFamily="49" charset="-122"/>
                  </a:rPr>
                  <a:t>日</a:t>
                </a:r>
              </a:p>
              <a:p>
                <a:pPr algn="ctr" eaLnBrk="0" hangingPunct="0">
                  <a:defRPr/>
                </a:pPr>
                <a:r>
                  <a:rPr lang="en-US" altLang="zh-CN" sz="2600" b="0" dirty="0">
                    <a:latin typeface="+mn-lt"/>
                    <a:ea typeface="黑体" pitchFamily="49" charset="-122"/>
                  </a:rPr>
                  <a:t>80E</a:t>
                </a:r>
              </a:p>
            </p:txBody>
          </p:sp>
        </p:grpSp>
        <p:pic>
          <p:nvPicPr>
            <p:cNvPr id="50183" name="Picture 9" descr="11060"/>
            <p:cNvPicPr>
              <a:picLocks noChangeAspect="1" noChangeArrowheads="1"/>
            </p:cNvPicPr>
            <p:nvPr/>
          </p:nvPicPr>
          <p:blipFill>
            <a:blip r:embed="rId4"/>
            <a:srcRect/>
            <a:stretch>
              <a:fillRect/>
            </a:stretch>
          </p:blipFill>
          <p:spPr bwMode="auto">
            <a:xfrm>
              <a:off x="6215063" y="2000267"/>
              <a:ext cx="2643217" cy="2853279"/>
            </a:xfrm>
            <a:prstGeom prst="rect">
              <a:avLst/>
            </a:prstGeom>
            <a:noFill/>
            <a:ln w="9525">
              <a:noFill/>
              <a:miter lim="800000"/>
              <a:headEnd/>
              <a:tailEnd/>
            </a:ln>
          </p:spPr>
        </p:pic>
        <p:sp>
          <p:nvSpPr>
            <p:cNvPr id="9" name="Rectangle 94"/>
            <p:cNvSpPr>
              <a:spLocks noChangeArrowheads="1"/>
            </p:cNvSpPr>
            <p:nvPr/>
          </p:nvSpPr>
          <p:spPr bwMode="white">
            <a:xfrm>
              <a:off x="6267775" y="4858111"/>
              <a:ext cx="2659256" cy="818762"/>
            </a:xfrm>
            <a:prstGeom prst="rect">
              <a:avLst/>
            </a:prstGeom>
            <a:noFill/>
            <a:ln w="9525">
              <a:noFill/>
              <a:miter lim="800000"/>
              <a:headEnd/>
              <a:tailEnd/>
            </a:ln>
          </p:spPr>
          <p:txBody>
            <a:bodyPr anchor="ctr"/>
            <a:lstStyle/>
            <a:p>
              <a:pPr algn="ctr" eaLnBrk="0" hangingPunct="0">
                <a:defRPr/>
              </a:pPr>
              <a:r>
                <a:rPr lang="en-US" altLang="zh-CN" sz="2600" b="0" dirty="0">
                  <a:latin typeface="+mj-lt"/>
                  <a:ea typeface="黑体" pitchFamily="49" charset="-122"/>
                </a:rPr>
                <a:t>2003</a:t>
              </a:r>
              <a:r>
                <a:rPr lang="zh-CN" altLang="en-US" sz="2600" b="0" dirty="0">
                  <a:latin typeface="+mj-lt"/>
                  <a:ea typeface="黑体" pitchFamily="49" charset="-122"/>
                </a:rPr>
                <a:t>年</a:t>
              </a:r>
              <a:r>
                <a:rPr lang="en-US" altLang="zh-CN" sz="2600" b="0" dirty="0">
                  <a:latin typeface="+mj-lt"/>
                  <a:ea typeface="黑体" pitchFamily="49" charset="-122"/>
                </a:rPr>
                <a:t>5</a:t>
              </a:r>
              <a:r>
                <a:rPr lang="zh-CN" altLang="en-US" sz="2600" b="0" dirty="0">
                  <a:latin typeface="+mj-lt"/>
                  <a:ea typeface="黑体" pitchFamily="49" charset="-122"/>
                </a:rPr>
                <a:t>月</a:t>
              </a:r>
              <a:r>
                <a:rPr lang="en-US" altLang="zh-CN" sz="2600" b="0" dirty="0">
                  <a:latin typeface="+mj-lt"/>
                  <a:ea typeface="黑体" pitchFamily="49" charset="-122"/>
                </a:rPr>
                <a:t>25</a:t>
              </a:r>
              <a:r>
                <a:rPr lang="zh-CN" altLang="en-US" sz="2600" b="0" dirty="0">
                  <a:latin typeface="+mj-lt"/>
                  <a:ea typeface="黑体" pitchFamily="49" charset="-122"/>
                </a:rPr>
                <a:t>日</a:t>
              </a:r>
            </a:p>
            <a:p>
              <a:pPr algn="ctr" eaLnBrk="0" hangingPunct="0">
                <a:defRPr/>
              </a:pPr>
              <a:r>
                <a:rPr lang="en-US" altLang="zh-CN" sz="2600" b="0" dirty="0">
                  <a:latin typeface="+mj-lt"/>
                  <a:ea typeface="黑体" pitchFamily="49" charset="-122"/>
                </a:rPr>
                <a:t>110.5E</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357158" y="214290"/>
            <a:ext cx="5757874" cy="796908"/>
          </a:xfrm>
        </p:spPr>
        <p:txBody>
          <a:bodyPr/>
          <a:lstStyle/>
          <a:p>
            <a:pPr algn="l"/>
            <a:r>
              <a:rPr lang="zh-CN" altLang="en-US" sz="3200" b="1" dirty="0" smtClean="0">
                <a:solidFill>
                  <a:srgbClr val="A18449"/>
                </a:solidFill>
                <a:latin typeface="Microsoft YaHei" pitchFamily="34" charset="-122"/>
                <a:ea typeface="宋体" charset="-122"/>
              </a:rPr>
              <a:t>北斗</a:t>
            </a:r>
            <a:r>
              <a:rPr lang="en-US" altLang="zh-CN" sz="3200" b="1" dirty="0" smtClean="0">
                <a:solidFill>
                  <a:srgbClr val="A18449"/>
                </a:solidFill>
                <a:latin typeface="Microsoft YaHei" pitchFamily="34" charset="-122"/>
                <a:ea typeface="宋体" charset="-122"/>
              </a:rPr>
              <a:t>I</a:t>
            </a:r>
            <a:r>
              <a:rPr lang="zh-CN" altLang="en-US" sz="3200" b="1" dirty="0" smtClean="0">
                <a:solidFill>
                  <a:srgbClr val="A18449"/>
                </a:solidFill>
                <a:latin typeface="Microsoft YaHei" pitchFamily="34" charset="-122"/>
                <a:ea typeface="宋体" charset="-122"/>
              </a:rPr>
              <a:t>代卫星定位系统简介</a:t>
            </a:r>
          </a:p>
        </p:txBody>
      </p:sp>
      <p:sp>
        <p:nvSpPr>
          <p:cNvPr id="46083" name="内容占位符 2"/>
          <p:cNvSpPr>
            <a:spLocks noGrp="1"/>
          </p:cNvSpPr>
          <p:nvPr>
            <p:ph idx="1"/>
          </p:nvPr>
        </p:nvSpPr>
        <p:spPr>
          <a:xfrm>
            <a:off x="285720" y="1214422"/>
            <a:ext cx="7891488" cy="2516191"/>
          </a:xfrm>
        </p:spPr>
        <p:txBody>
          <a:bodyPr/>
          <a:lstStyle/>
          <a:p>
            <a:pPr marL="800100" lvl="3" indent="-342900" algn="just">
              <a:buClr>
                <a:schemeClr val="tx2"/>
              </a:buClr>
              <a:buSzPct val="90000"/>
              <a:buFont typeface="Symbol" pitchFamily="18" charset="2"/>
              <a:buChar char="¨"/>
            </a:pPr>
            <a:r>
              <a:rPr lang="zh-CN" altLang="en-US" sz="2200" b="1" dirty="0" smtClean="0">
                <a:solidFill>
                  <a:schemeClr val="tx2"/>
                </a:solidFill>
                <a:latin typeface="宋体" pitchFamily="2" charset="-122"/>
                <a:ea typeface="宋体" pitchFamily="2" charset="-122"/>
              </a:rPr>
              <a:t>定位原理是主动（有源）定位方式，其基本原理是三球交会原理。</a:t>
            </a:r>
            <a:r>
              <a:rPr lang="en-US" sz="2200" b="1" dirty="0" smtClean="0">
                <a:solidFill>
                  <a:schemeClr val="tx2"/>
                </a:solidFill>
                <a:latin typeface="宋体" pitchFamily="2" charset="-122"/>
                <a:ea typeface="宋体" pitchFamily="2" charset="-122"/>
              </a:rPr>
              <a:t>2000</a:t>
            </a:r>
            <a:r>
              <a:rPr lang="zh-CN" altLang="en-US" sz="2200" b="1" dirty="0" smtClean="0">
                <a:solidFill>
                  <a:schemeClr val="tx2"/>
                </a:solidFill>
                <a:latin typeface="宋体" pitchFamily="2" charset="-122"/>
                <a:ea typeface="宋体" pitchFamily="2" charset="-122"/>
              </a:rPr>
              <a:t>年</a:t>
            </a:r>
            <a:r>
              <a:rPr lang="en-US" sz="2200" b="1" dirty="0" smtClean="0">
                <a:solidFill>
                  <a:schemeClr val="tx2"/>
                </a:solidFill>
                <a:latin typeface="宋体" pitchFamily="2" charset="-122"/>
                <a:ea typeface="宋体" pitchFamily="2" charset="-122"/>
              </a:rPr>
              <a:t>10</a:t>
            </a:r>
            <a:r>
              <a:rPr lang="zh-CN" altLang="en-US" sz="2200" b="1" dirty="0" smtClean="0">
                <a:solidFill>
                  <a:schemeClr val="tx2"/>
                </a:solidFill>
                <a:latin typeface="宋体" pitchFamily="2" charset="-122"/>
                <a:ea typeface="宋体" pitchFamily="2" charset="-122"/>
              </a:rPr>
              <a:t>月</a:t>
            </a:r>
            <a:r>
              <a:rPr lang="en-US" sz="2200" b="1" dirty="0" smtClean="0">
                <a:solidFill>
                  <a:schemeClr val="tx2"/>
                </a:solidFill>
                <a:latin typeface="宋体" pitchFamily="2" charset="-122"/>
                <a:ea typeface="宋体" pitchFamily="2" charset="-122"/>
              </a:rPr>
              <a:t>31</a:t>
            </a:r>
            <a:r>
              <a:rPr lang="zh-CN" altLang="en-US" sz="2200" b="1" dirty="0" smtClean="0">
                <a:solidFill>
                  <a:schemeClr val="tx2"/>
                </a:solidFill>
                <a:latin typeface="宋体" pitchFamily="2" charset="-122"/>
                <a:ea typeface="宋体" pitchFamily="2" charset="-122"/>
              </a:rPr>
              <a:t>日和</a:t>
            </a:r>
            <a:r>
              <a:rPr lang="en-US" sz="2200" b="1" dirty="0" smtClean="0">
                <a:solidFill>
                  <a:schemeClr val="tx2"/>
                </a:solidFill>
                <a:latin typeface="宋体" pitchFamily="2" charset="-122"/>
                <a:ea typeface="宋体" pitchFamily="2" charset="-122"/>
              </a:rPr>
              <a:t>12</a:t>
            </a:r>
            <a:r>
              <a:rPr lang="zh-CN" altLang="en-US" sz="2200" b="1" dirty="0" smtClean="0">
                <a:solidFill>
                  <a:schemeClr val="tx2"/>
                </a:solidFill>
                <a:latin typeface="宋体" pitchFamily="2" charset="-122"/>
                <a:ea typeface="宋体" pitchFamily="2" charset="-122"/>
              </a:rPr>
              <a:t>月</a:t>
            </a:r>
            <a:r>
              <a:rPr lang="en-US" sz="2200" b="1" dirty="0" smtClean="0">
                <a:solidFill>
                  <a:schemeClr val="tx2"/>
                </a:solidFill>
                <a:latin typeface="宋体" pitchFamily="2" charset="-122"/>
                <a:ea typeface="宋体" pitchFamily="2" charset="-122"/>
              </a:rPr>
              <a:t>21</a:t>
            </a:r>
            <a:r>
              <a:rPr lang="zh-CN" altLang="en-US" sz="2200" b="1" dirty="0" smtClean="0">
                <a:solidFill>
                  <a:schemeClr val="tx2"/>
                </a:solidFill>
                <a:latin typeface="宋体" pitchFamily="2" charset="-122"/>
                <a:ea typeface="宋体" pitchFamily="2" charset="-122"/>
              </a:rPr>
              <a:t>日中国发射了两颗北斗卫星（</a:t>
            </a:r>
            <a:r>
              <a:rPr lang="en-US" sz="2200" b="1" dirty="0" smtClean="0">
                <a:solidFill>
                  <a:schemeClr val="tx2"/>
                </a:solidFill>
                <a:latin typeface="宋体" pitchFamily="2" charset="-122"/>
                <a:ea typeface="宋体" pitchFamily="2" charset="-122"/>
              </a:rPr>
              <a:t>80°E</a:t>
            </a:r>
            <a:r>
              <a:rPr lang="zh-CN" altLang="en-US" sz="2200" b="1" dirty="0" smtClean="0">
                <a:solidFill>
                  <a:schemeClr val="tx2"/>
                </a:solidFill>
                <a:latin typeface="宋体" pitchFamily="2" charset="-122"/>
                <a:ea typeface="宋体" pitchFamily="2" charset="-122"/>
              </a:rPr>
              <a:t>和</a:t>
            </a:r>
            <a:r>
              <a:rPr lang="en-US" sz="2200" b="1" dirty="0" smtClean="0">
                <a:solidFill>
                  <a:schemeClr val="tx2"/>
                </a:solidFill>
                <a:latin typeface="宋体" pitchFamily="2" charset="-122"/>
                <a:ea typeface="宋体" pitchFamily="2" charset="-122"/>
              </a:rPr>
              <a:t>140°E</a:t>
            </a:r>
            <a:r>
              <a:rPr lang="zh-CN" altLang="en-US" sz="2200" b="1" dirty="0" smtClean="0">
                <a:solidFill>
                  <a:schemeClr val="tx2"/>
                </a:solidFill>
                <a:latin typeface="宋体" pitchFamily="2" charset="-122"/>
                <a:ea typeface="宋体" pitchFamily="2" charset="-122"/>
              </a:rPr>
              <a:t>），，</a:t>
            </a:r>
            <a:r>
              <a:rPr lang="en-US" sz="2200" b="1" dirty="0" smtClean="0">
                <a:solidFill>
                  <a:schemeClr val="tx2"/>
                </a:solidFill>
                <a:latin typeface="宋体" pitchFamily="2" charset="-122"/>
                <a:ea typeface="宋体" pitchFamily="2" charset="-122"/>
              </a:rPr>
              <a:t>2003</a:t>
            </a:r>
            <a:r>
              <a:rPr lang="zh-CN" altLang="en-US" sz="2200" b="1" dirty="0" smtClean="0">
                <a:solidFill>
                  <a:schemeClr val="tx2"/>
                </a:solidFill>
                <a:latin typeface="宋体" pitchFamily="2" charset="-122"/>
                <a:ea typeface="宋体" pitchFamily="2" charset="-122"/>
              </a:rPr>
              <a:t>年</a:t>
            </a:r>
            <a:r>
              <a:rPr lang="en-US" sz="2200" b="1" dirty="0" smtClean="0">
                <a:solidFill>
                  <a:schemeClr val="tx2"/>
                </a:solidFill>
                <a:latin typeface="宋体" pitchFamily="2" charset="-122"/>
                <a:ea typeface="宋体" pitchFamily="2" charset="-122"/>
              </a:rPr>
              <a:t>5</a:t>
            </a:r>
            <a:r>
              <a:rPr lang="zh-CN" altLang="en-US" sz="2200" b="1" dirty="0" smtClean="0">
                <a:solidFill>
                  <a:schemeClr val="tx2"/>
                </a:solidFill>
                <a:latin typeface="宋体" pitchFamily="2" charset="-122"/>
                <a:ea typeface="宋体" pitchFamily="2" charset="-122"/>
              </a:rPr>
              <a:t>月</a:t>
            </a:r>
            <a:r>
              <a:rPr lang="en-US" sz="2200" b="1" dirty="0" smtClean="0">
                <a:solidFill>
                  <a:schemeClr val="tx2"/>
                </a:solidFill>
                <a:latin typeface="宋体" pitchFamily="2" charset="-122"/>
                <a:ea typeface="宋体" pitchFamily="2" charset="-122"/>
              </a:rPr>
              <a:t>25</a:t>
            </a:r>
            <a:r>
              <a:rPr lang="zh-CN" altLang="en-US" sz="2200" b="1" dirty="0" smtClean="0">
                <a:solidFill>
                  <a:schemeClr val="tx2"/>
                </a:solidFill>
                <a:latin typeface="宋体" pitchFamily="2" charset="-122"/>
                <a:ea typeface="宋体" pitchFamily="2" charset="-122"/>
              </a:rPr>
              <a:t>日又发射了第三颗北斗卫星</a:t>
            </a:r>
            <a:r>
              <a:rPr lang="en-US" sz="2200" b="1" dirty="0" smtClean="0">
                <a:solidFill>
                  <a:schemeClr val="tx2"/>
                </a:solidFill>
                <a:latin typeface="宋体" pitchFamily="2" charset="-122"/>
                <a:ea typeface="宋体" pitchFamily="2" charset="-122"/>
              </a:rPr>
              <a:t>110.50°E</a:t>
            </a:r>
            <a:r>
              <a:rPr lang="zh-CN" altLang="en-US" sz="2200" b="1" dirty="0" smtClean="0">
                <a:solidFill>
                  <a:schemeClr val="tx2"/>
                </a:solidFill>
                <a:latin typeface="宋体" pitchFamily="2" charset="-122"/>
                <a:ea typeface="宋体" pitchFamily="2" charset="-122"/>
              </a:rPr>
              <a:t>），地面部分包括中心控制系统、标校系统和各类用户终端等部分组成，这就是北斗一代卫星导航系统。</a:t>
            </a:r>
            <a:endParaRPr lang="en-US" altLang="zh-CN" sz="2200" b="1" dirty="0" smtClean="0">
              <a:solidFill>
                <a:schemeClr val="tx2"/>
              </a:solidFill>
              <a:latin typeface="宋体" pitchFamily="2" charset="-122"/>
              <a:ea typeface="宋体" pitchFamily="2" charset="-122"/>
            </a:endParaRPr>
          </a:p>
          <a:p>
            <a:pPr marL="800100" lvl="3" indent="-342900" algn="just">
              <a:buClr>
                <a:schemeClr val="tx2"/>
              </a:buClr>
              <a:buSzPct val="90000"/>
              <a:buFont typeface="Symbol" pitchFamily="18" charset="2"/>
              <a:buChar char="¨"/>
            </a:pPr>
            <a:r>
              <a:rPr lang="zh-CN" altLang="en-US" sz="2200" b="1" dirty="0" smtClean="0">
                <a:solidFill>
                  <a:schemeClr val="tx2"/>
                </a:solidFill>
                <a:latin typeface="宋体" pitchFamily="2" charset="-122"/>
                <a:ea typeface="宋体" pitchFamily="2" charset="-122"/>
              </a:rPr>
              <a:t>北斗</a:t>
            </a:r>
            <a:r>
              <a:rPr lang="en-US" altLang="zh-CN" sz="2200" b="1" dirty="0" smtClean="0">
                <a:solidFill>
                  <a:schemeClr val="tx2"/>
                </a:solidFill>
                <a:latin typeface="宋体" pitchFamily="2" charset="-122"/>
                <a:ea typeface="宋体" pitchFamily="2" charset="-122"/>
              </a:rPr>
              <a:t>I</a:t>
            </a:r>
            <a:r>
              <a:rPr lang="zh-CN" altLang="en-US" sz="2200" b="1" dirty="0" smtClean="0">
                <a:solidFill>
                  <a:schemeClr val="tx2"/>
                </a:solidFill>
                <a:latin typeface="宋体" pitchFamily="2" charset="-122"/>
                <a:ea typeface="宋体" pitchFamily="2" charset="-122"/>
              </a:rPr>
              <a:t>暴露出不足和问题。</a:t>
            </a:r>
            <a:endParaRPr lang="en-US" altLang="zh-CN" sz="2200" b="1" dirty="0" smtClean="0">
              <a:solidFill>
                <a:schemeClr val="tx2"/>
              </a:solidFill>
              <a:latin typeface="宋体" pitchFamily="2" charset="-122"/>
              <a:ea typeface="宋体" pitchFamily="2" charset="-122"/>
            </a:endParaRPr>
          </a:p>
          <a:p>
            <a:pPr marL="800100" lvl="3" indent="-342900">
              <a:buClr>
                <a:schemeClr val="tx2"/>
              </a:buClr>
              <a:buSzPct val="90000"/>
              <a:buFont typeface="Symbol" pitchFamily="18" charset="2"/>
              <a:buChar char="¨"/>
            </a:pPr>
            <a:endParaRPr lang="en-US" altLang="zh-CN" sz="2400" b="1" dirty="0" smtClean="0">
              <a:solidFill>
                <a:schemeClr val="tx2"/>
              </a:solidFill>
              <a:latin typeface="宋体" pitchFamily="2" charset="-122"/>
              <a:ea typeface="宋体" pitchFamily="2" charset="-122"/>
            </a:endParaRPr>
          </a:p>
          <a:p>
            <a:pPr marL="800100" lvl="3" indent="-342900">
              <a:buClr>
                <a:schemeClr val="tx2"/>
              </a:buClr>
              <a:buSzPct val="90000"/>
              <a:buFont typeface="Symbol" pitchFamily="18" charset="2"/>
              <a:buChar char="¨"/>
            </a:pPr>
            <a:endParaRPr lang="en-US" altLang="zh-CN" sz="2400" b="1" dirty="0" smtClean="0">
              <a:solidFill>
                <a:schemeClr val="tx2"/>
              </a:solidFill>
              <a:latin typeface="宋体" pitchFamily="2" charset="-122"/>
              <a:ea typeface="宋体" pitchFamily="2" charset="-122"/>
            </a:endParaRPr>
          </a:p>
          <a:p>
            <a:pPr marL="800100" lvl="3" indent="-342900">
              <a:buClr>
                <a:schemeClr val="tx2"/>
              </a:buClr>
              <a:buSzPct val="90000"/>
              <a:buFont typeface="Symbol" pitchFamily="18" charset="2"/>
              <a:buChar char="¨"/>
            </a:pPr>
            <a:endParaRPr lang="zh-CN" altLang="en-US" sz="2400" dirty="0" smtClean="0">
              <a:ea typeface="宋体" charset="-122"/>
            </a:endParaRPr>
          </a:p>
        </p:txBody>
      </p:sp>
      <p:pic>
        <p:nvPicPr>
          <p:cNvPr id="3074" name="Picture 2" descr="三球交汇定位原理"/>
          <p:cNvPicPr>
            <a:picLocks noChangeAspect="1" noChangeArrowheads="1"/>
          </p:cNvPicPr>
          <p:nvPr/>
        </p:nvPicPr>
        <p:blipFill>
          <a:blip r:embed="rId2" cstate="print"/>
          <a:srcRect/>
          <a:stretch>
            <a:fillRect/>
          </a:stretch>
        </p:blipFill>
        <p:spPr bwMode="auto">
          <a:xfrm>
            <a:off x="1142976" y="3857628"/>
            <a:ext cx="2954966" cy="2286016"/>
          </a:xfrm>
          <a:prstGeom prst="rect">
            <a:avLst/>
          </a:prstGeom>
          <a:noFill/>
          <a:ln w="9525">
            <a:noFill/>
            <a:miter lim="800000"/>
            <a:headEnd/>
            <a:tailEnd/>
          </a:ln>
        </p:spPr>
      </p:pic>
      <p:pic>
        <p:nvPicPr>
          <p:cNvPr id="3075" name="Picture 3" descr="北斗1代"/>
          <p:cNvPicPr>
            <a:picLocks noChangeAspect="1" noChangeArrowheads="1"/>
          </p:cNvPicPr>
          <p:nvPr/>
        </p:nvPicPr>
        <p:blipFill>
          <a:blip r:embed="rId3"/>
          <a:srcRect/>
          <a:stretch>
            <a:fillRect/>
          </a:stretch>
        </p:blipFill>
        <p:spPr bwMode="auto">
          <a:xfrm>
            <a:off x="4929190" y="3929066"/>
            <a:ext cx="2953155" cy="2357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457200" y="214313"/>
            <a:ext cx="3186106" cy="714357"/>
          </a:xfrm>
        </p:spPr>
        <p:txBody>
          <a:bodyPr/>
          <a:lstStyle/>
          <a:p>
            <a:pPr algn="l" eaLnBrk="1" hangingPunct="1"/>
            <a:r>
              <a:rPr lang="zh-CN" altLang="en-US" sz="3200" b="1" dirty="0" smtClean="0">
                <a:solidFill>
                  <a:srgbClr val="A18449"/>
                </a:solidFill>
                <a:latin typeface="Microsoft YaHei" pitchFamily="34" charset="-122"/>
                <a:ea typeface="宋体" charset="-122"/>
              </a:rPr>
              <a:t>北斗</a:t>
            </a:r>
            <a:r>
              <a:rPr lang="en-US" altLang="zh-CN" sz="3200" b="1" dirty="0" smtClean="0">
                <a:solidFill>
                  <a:srgbClr val="A18449"/>
                </a:solidFill>
                <a:latin typeface="Microsoft YaHei" pitchFamily="34" charset="-122"/>
                <a:ea typeface="宋体" charset="-122"/>
              </a:rPr>
              <a:t>II</a:t>
            </a:r>
            <a:r>
              <a:rPr lang="zh-CN" altLang="en-US" sz="3200" b="1" dirty="0" smtClean="0">
                <a:solidFill>
                  <a:srgbClr val="A18449"/>
                </a:solidFill>
                <a:latin typeface="Microsoft YaHei" pitchFamily="34" charset="-122"/>
                <a:ea typeface="宋体" charset="-122"/>
              </a:rPr>
              <a:t>星座分布</a:t>
            </a:r>
          </a:p>
        </p:txBody>
      </p:sp>
      <p:sp>
        <p:nvSpPr>
          <p:cNvPr id="52227" name="内容占位符 2"/>
          <p:cNvSpPr>
            <a:spLocks noGrp="1"/>
          </p:cNvSpPr>
          <p:nvPr>
            <p:ph idx="1"/>
          </p:nvPr>
        </p:nvSpPr>
        <p:spPr>
          <a:xfrm>
            <a:off x="457200" y="1357298"/>
            <a:ext cx="4257676" cy="4773627"/>
          </a:xfrm>
        </p:spPr>
        <p:txBody>
          <a:bodyPr/>
          <a:lstStyle/>
          <a:p>
            <a:pPr algn="just" eaLnBrk="1" hangingPunct="1"/>
            <a:r>
              <a:rPr lang="en-US" altLang="zh-CN" sz="2000" b="1" dirty="0" smtClean="0">
                <a:solidFill>
                  <a:schemeClr val="tx2"/>
                </a:solidFill>
                <a:ea typeface="宋体" charset="-122"/>
              </a:rPr>
              <a:t>35</a:t>
            </a:r>
            <a:r>
              <a:rPr lang="zh-CN" altLang="en-US" sz="2000" b="1" dirty="0" smtClean="0">
                <a:solidFill>
                  <a:schemeClr val="tx2"/>
                </a:solidFill>
                <a:ea typeface="宋体" charset="-122"/>
              </a:rPr>
              <a:t>颗卫星构成，</a:t>
            </a:r>
            <a:r>
              <a:rPr lang="en-US" altLang="zh-CN" sz="2000" b="1" dirty="0" smtClean="0">
                <a:solidFill>
                  <a:schemeClr val="tx2"/>
                </a:solidFill>
                <a:ea typeface="宋体" charset="-122"/>
              </a:rPr>
              <a:t>5</a:t>
            </a:r>
            <a:r>
              <a:rPr lang="zh-CN" altLang="en-US" sz="2000" b="1" dirty="0" smtClean="0">
                <a:solidFill>
                  <a:schemeClr val="tx2"/>
                </a:solidFill>
                <a:ea typeface="宋体" charset="-122"/>
              </a:rPr>
              <a:t>颗</a:t>
            </a:r>
            <a:r>
              <a:rPr lang="en-US" altLang="zh-CN" sz="2000" b="1" dirty="0" smtClean="0">
                <a:solidFill>
                  <a:schemeClr val="tx2"/>
                </a:solidFill>
                <a:ea typeface="宋体" charset="-122"/>
              </a:rPr>
              <a:t>GEO</a:t>
            </a:r>
            <a:r>
              <a:rPr lang="zh-CN" altLang="en-US" sz="2000" b="1" dirty="0" smtClean="0">
                <a:solidFill>
                  <a:schemeClr val="tx2"/>
                </a:solidFill>
                <a:ea typeface="宋体" charset="-122"/>
              </a:rPr>
              <a:t>，</a:t>
            </a:r>
            <a:r>
              <a:rPr lang="en-US" altLang="zh-CN" sz="2000" b="1" dirty="0" smtClean="0">
                <a:solidFill>
                  <a:schemeClr val="tx2"/>
                </a:solidFill>
                <a:ea typeface="宋体" charset="-122"/>
              </a:rPr>
              <a:t>3</a:t>
            </a:r>
            <a:r>
              <a:rPr lang="zh-CN" altLang="en-US" sz="2000" b="1" dirty="0" smtClean="0">
                <a:solidFill>
                  <a:schemeClr val="tx2"/>
                </a:solidFill>
                <a:ea typeface="宋体" charset="-122"/>
              </a:rPr>
              <a:t>颗</a:t>
            </a:r>
            <a:r>
              <a:rPr lang="en-US" altLang="zh-CN" sz="2000" b="1" dirty="0" smtClean="0">
                <a:solidFill>
                  <a:schemeClr val="tx2"/>
                </a:solidFill>
                <a:ea typeface="宋体" charset="-122"/>
              </a:rPr>
              <a:t>IGSO</a:t>
            </a:r>
            <a:r>
              <a:rPr lang="zh-CN" altLang="en-US" sz="2000" b="1" dirty="0" smtClean="0">
                <a:solidFill>
                  <a:schemeClr val="tx2"/>
                </a:solidFill>
                <a:ea typeface="宋体" charset="-122"/>
              </a:rPr>
              <a:t>和</a:t>
            </a:r>
            <a:r>
              <a:rPr lang="en-US" altLang="zh-CN" sz="2000" b="1" dirty="0" smtClean="0">
                <a:solidFill>
                  <a:schemeClr val="tx2"/>
                </a:solidFill>
                <a:ea typeface="宋体" charset="-122"/>
              </a:rPr>
              <a:t>27</a:t>
            </a:r>
            <a:r>
              <a:rPr lang="zh-CN" altLang="en-US" sz="2000" b="1" dirty="0" smtClean="0">
                <a:solidFill>
                  <a:schemeClr val="tx2"/>
                </a:solidFill>
                <a:ea typeface="宋体" charset="-122"/>
              </a:rPr>
              <a:t>颗</a:t>
            </a:r>
            <a:r>
              <a:rPr lang="en-US" altLang="zh-CN" sz="2000" b="1" dirty="0" smtClean="0">
                <a:solidFill>
                  <a:schemeClr val="tx2"/>
                </a:solidFill>
                <a:ea typeface="宋体" charset="-122"/>
              </a:rPr>
              <a:t>MEO**</a:t>
            </a:r>
            <a:r>
              <a:rPr lang="zh-CN" altLang="en-US" sz="2000" b="1" dirty="0" smtClean="0">
                <a:solidFill>
                  <a:schemeClr val="tx2"/>
                </a:solidFill>
                <a:ea typeface="宋体" charset="-122"/>
              </a:rPr>
              <a:t>。</a:t>
            </a:r>
            <a:endParaRPr lang="en-US" altLang="zh-CN" sz="2000" b="1" dirty="0" smtClean="0">
              <a:solidFill>
                <a:schemeClr val="tx2"/>
              </a:solidFill>
              <a:ea typeface="宋体" charset="-122"/>
            </a:endParaRPr>
          </a:p>
          <a:p>
            <a:pPr algn="just" eaLnBrk="1" hangingPunct="1"/>
            <a:r>
              <a:rPr lang="en-US" altLang="zh-CN" sz="2000" b="1" dirty="0" smtClean="0">
                <a:solidFill>
                  <a:schemeClr val="tx2"/>
                </a:solidFill>
                <a:ea typeface="宋体" charset="-122"/>
              </a:rPr>
              <a:t>GEO</a:t>
            </a:r>
            <a:r>
              <a:rPr lang="zh-CN" altLang="en-US" sz="2000" b="1" dirty="0" smtClean="0">
                <a:solidFill>
                  <a:schemeClr val="tx2"/>
                </a:solidFill>
                <a:ea typeface="宋体" charset="-122"/>
              </a:rPr>
              <a:t>卫星位于赤道上空</a:t>
            </a:r>
            <a:r>
              <a:rPr lang="en-US" altLang="zh-CN" sz="2000" b="1" dirty="0" smtClean="0">
                <a:solidFill>
                  <a:schemeClr val="tx2"/>
                </a:solidFill>
                <a:ea typeface="宋体" charset="-122"/>
              </a:rPr>
              <a:t>58.75°E</a:t>
            </a:r>
            <a:r>
              <a:rPr lang="zh-CN" altLang="en-US" sz="2000" b="1" dirty="0" smtClean="0">
                <a:solidFill>
                  <a:schemeClr val="tx2"/>
                </a:solidFill>
                <a:ea typeface="宋体" charset="-122"/>
              </a:rPr>
              <a:t>，</a:t>
            </a:r>
            <a:r>
              <a:rPr lang="en-US" altLang="zh-CN" sz="2000" b="1" dirty="0" smtClean="0">
                <a:solidFill>
                  <a:schemeClr val="tx2"/>
                </a:solidFill>
                <a:ea typeface="宋体" charset="-122"/>
              </a:rPr>
              <a:t>80°E</a:t>
            </a:r>
            <a:r>
              <a:rPr lang="zh-CN" altLang="en-US" sz="2000" b="1" dirty="0" smtClean="0">
                <a:solidFill>
                  <a:schemeClr val="tx2"/>
                </a:solidFill>
                <a:ea typeface="宋体" charset="-122"/>
              </a:rPr>
              <a:t>，</a:t>
            </a:r>
            <a:r>
              <a:rPr lang="en-US" altLang="zh-CN" sz="2000" b="1" dirty="0" smtClean="0">
                <a:solidFill>
                  <a:schemeClr val="tx2"/>
                </a:solidFill>
                <a:ea typeface="宋体" charset="-122"/>
              </a:rPr>
              <a:t>110.5°E,140°E</a:t>
            </a:r>
            <a:r>
              <a:rPr lang="zh-CN" altLang="en-US" sz="2000" b="1" dirty="0" smtClean="0">
                <a:solidFill>
                  <a:schemeClr val="tx2"/>
                </a:solidFill>
                <a:ea typeface="宋体" charset="-122"/>
              </a:rPr>
              <a:t>和</a:t>
            </a:r>
            <a:r>
              <a:rPr lang="en-US" altLang="zh-CN" sz="2000" b="1" dirty="0" smtClean="0">
                <a:solidFill>
                  <a:schemeClr val="tx2"/>
                </a:solidFill>
                <a:ea typeface="宋体" charset="-122"/>
              </a:rPr>
              <a:t>160°E.</a:t>
            </a:r>
          </a:p>
          <a:p>
            <a:pPr algn="just" eaLnBrk="1" hangingPunct="1"/>
            <a:r>
              <a:rPr lang="en-US" altLang="zh-CN" sz="2000" b="1" dirty="0" smtClean="0">
                <a:solidFill>
                  <a:schemeClr val="tx2"/>
                </a:solidFill>
                <a:ea typeface="宋体" charset="-122"/>
              </a:rPr>
              <a:t>MEO</a:t>
            </a:r>
            <a:r>
              <a:rPr lang="zh-CN" altLang="en-US" sz="2000" b="1" dirty="0" smtClean="0">
                <a:solidFill>
                  <a:schemeClr val="tx2"/>
                </a:solidFill>
                <a:ea typeface="宋体" charset="-122"/>
              </a:rPr>
              <a:t>分布在</a:t>
            </a:r>
            <a:r>
              <a:rPr lang="en-US" altLang="zh-CN" sz="2000" b="1" dirty="0" smtClean="0">
                <a:solidFill>
                  <a:schemeClr val="tx2"/>
                </a:solidFill>
                <a:ea typeface="宋体" charset="-122"/>
              </a:rPr>
              <a:t>3</a:t>
            </a:r>
            <a:r>
              <a:rPr lang="zh-CN" altLang="en-US" sz="2000" b="1" dirty="0" smtClean="0">
                <a:solidFill>
                  <a:schemeClr val="tx2"/>
                </a:solidFill>
                <a:ea typeface="宋体" charset="-122"/>
              </a:rPr>
              <a:t>个轨道面，</a:t>
            </a:r>
            <a:r>
              <a:rPr lang="en-US" altLang="zh-CN" sz="2000" b="1" dirty="0" smtClean="0">
                <a:solidFill>
                  <a:schemeClr val="tx2"/>
                </a:solidFill>
                <a:ea typeface="宋体" charset="-122"/>
              </a:rPr>
              <a:t>IGSO</a:t>
            </a:r>
            <a:r>
              <a:rPr lang="zh-CN" altLang="en-US" sz="2000" b="1" dirty="0" smtClean="0">
                <a:solidFill>
                  <a:schemeClr val="tx2"/>
                </a:solidFill>
                <a:ea typeface="宋体" charset="-122"/>
              </a:rPr>
              <a:t>卫星分布在</a:t>
            </a:r>
            <a:r>
              <a:rPr lang="en-US" altLang="zh-CN" sz="2000" b="1" dirty="0" smtClean="0">
                <a:solidFill>
                  <a:schemeClr val="tx2"/>
                </a:solidFill>
                <a:ea typeface="宋体" charset="-122"/>
              </a:rPr>
              <a:t>3</a:t>
            </a:r>
            <a:r>
              <a:rPr lang="zh-CN" altLang="en-US" sz="2000" b="1" dirty="0" smtClean="0">
                <a:solidFill>
                  <a:schemeClr val="tx2"/>
                </a:solidFill>
                <a:ea typeface="宋体" charset="-122"/>
              </a:rPr>
              <a:t>个轨道面，轨道倾角</a:t>
            </a:r>
            <a:r>
              <a:rPr lang="en-US" altLang="zh-CN" sz="2000" b="1" dirty="0" smtClean="0">
                <a:solidFill>
                  <a:schemeClr val="tx2"/>
                </a:solidFill>
                <a:ea typeface="宋体" charset="-122"/>
              </a:rPr>
              <a:t>55°**</a:t>
            </a:r>
          </a:p>
          <a:p>
            <a:pPr algn="just" eaLnBrk="1" hangingPunct="1"/>
            <a:r>
              <a:rPr lang="zh-CN" altLang="en-US" sz="2000" b="1" dirty="0" smtClean="0">
                <a:solidFill>
                  <a:schemeClr val="tx2"/>
                </a:solidFill>
                <a:ea typeface="宋体" charset="-122"/>
              </a:rPr>
              <a:t>目前</a:t>
            </a:r>
            <a:r>
              <a:rPr lang="en-US" altLang="zh-CN" sz="2000" b="1" dirty="0" smtClean="0">
                <a:solidFill>
                  <a:schemeClr val="tx2"/>
                </a:solidFill>
                <a:ea typeface="宋体" charset="-122"/>
              </a:rPr>
              <a:t>(2013</a:t>
            </a:r>
            <a:r>
              <a:rPr lang="zh-CN" altLang="en-US" sz="2000" b="1" dirty="0" smtClean="0">
                <a:solidFill>
                  <a:schemeClr val="tx2"/>
                </a:solidFill>
                <a:ea typeface="宋体" charset="-122"/>
              </a:rPr>
              <a:t>年</a:t>
            </a:r>
            <a:r>
              <a:rPr lang="en-US" altLang="zh-CN" sz="2000" b="1" dirty="0" smtClean="0">
                <a:solidFill>
                  <a:schemeClr val="tx2"/>
                </a:solidFill>
                <a:ea typeface="宋体" charset="-122"/>
              </a:rPr>
              <a:t>12</a:t>
            </a:r>
            <a:r>
              <a:rPr lang="zh-CN" altLang="en-US" sz="2000" b="1" dirty="0" smtClean="0">
                <a:solidFill>
                  <a:schemeClr val="tx2"/>
                </a:solidFill>
                <a:ea typeface="宋体" charset="-122"/>
              </a:rPr>
              <a:t>月</a:t>
            </a:r>
            <a:r>
              <a:rPr lang="en-US" altLang="zh-CN" sz="2000" b="1" dirty="0" smtClean="0">
                <a:solidFill>
                  <a:schemeClr val="tx2"/>
                </a:solidFill>
                <a:ea typeface="宋体" charset="-122"/>
              </a:rPr>
              <a:t>)</a:t>
            </a:r>
            <a:r>
              <a:rPr lang="zh-CN" altLang="en-US" sz="2000" b="1" dirty="0" smtClean="0">
                <a:solidFill>
                  <a:schemeClr val="tx2"/>
                </a:solidFill>
                <a:ea typeface="宋体" charset="-122"/>
              </a:rPr>
              <a:t>在轨卫星</a:t>
            </a:r>
            <a:r>
              <a:rPr lang="en-US" altLang="zh-CN" sz="2000" b="1" dirty="0" smtClean="0">
                <a:solidFill>
                  <a:schemeClr val="tx2"/>
                </a:solidFill>
                <a:ea typeface="宋体" charset="-122"/>
              </a:rPr>
              <a:t>16</a:t>
            </a:r>
            <a:r>
              <a:rPr lang="zh-CN" altLang="en-US" sz="2000" b="1" dirty="0" smtClean="0">
                <a:solidFill>
                  <a:schemeClr val="tx2"/>
                </a:solidFill>
                <a:ea typeface="宋体" charset="-122"/>
              </a:rPr>
              <a:t>颗，可用卫星</a:t>
            </a:r>
            <a:r>
              <a:rPr lang="en-US" altLang="zh-CN" sz="2000" b="1" dirty="0" smtClean="0">
                <a:solidFill>
                  <a:schemeClr val="tx2"/>
                </a:solidFill>
                <a:ea typeface="宋体" charset="-122"/>
              </a:rPr>
              <a:t>14</a:t>
            </a:r>
            <a:r>
              <a:rPr lang="zh-CN" altLang="en-US" sz="2000" b="1" dirty="0" smtClean="0">
                <a:solidFill>
                  <a:schemeClr val="tx2"/>
                </a:solidFill>
                <a:ea typeface="宋体" charset="-122"/>
              </a:rPr>
              <a:t>颗，包括</a:t>
            </a:r>
            <a:r>
              <a:rPr lang="en-US" altLang="zh-CN" sz="2000" b="1" dirty="0" smtClean="0">
                <a:solidFill>
                  <a:schemeClr val="tx2"/>
                </a:solidFill>
                <a:ea typeface="宋体" charset="-122"/>
              </a:rPr>
              <a:t>5</a:t>
            </a:r>
            <a:r>
              <a:rPr lang="zh-CN" altLang="en-US" sz="2000" b="1" dirty="0" smtClean="0">
                <a:solidFill>
                  <a:schemeClr val="tx2"/>
                </a:solidFill>
                <a:ea typeface="宋体" charset="-122"/>
              </a:rPr>
              <a:t>颗</a:t>
            </a:r>
            <a:r>
              <a:rPr lang="en-US" altLang="zh-CN" sz="2000" b="1" dirty="0" smtClean="0">
                <a:solidFill>
                  <a:schemeClr val="tx2"/>
                </a:solidFill>
                <a:ea typeface="宋体" charset="-122"/>
              </a:rPr>
              <a:t>GEO</a:t>
            </a:r>
            <a:r>
              <a:rPr lang="zh-CN" altLang="en-US" sz="2000" b="1" dirty="0" smtClean="0">
                <a:solidFill>
                  <a:schemeClr val="tx2"/>
                </a:solidFill>
                <a:ea typeface="宋体" charset="-122"/>
              </a:rPr>
              <a:t>（</a:t>
            </a:r>
            <a:r>
              <a:rPr lang="en-US" altLang="zh-CN" sz="2000" b="1" dirty="0" smtClean="0">
                <a:solidFill>
                  <a:schemeClr val="tx2"/>
                </a:solidFill>
                <a:ea typeface="宋体" charset="-122"/>
              </a:rPr>
              <a:t>PRN1-5</a:t>
            </a:r>
            <a:r>
              <a:rPr lang="zh-CN" altLang="en-US" sz="2000" b="1" dirty="0" smtClean="0">
                <a:solidFill>
                  <a:schemeClr val="tx2"/>
                </a:solidFill>
                <a:ea typeface="宋体" charset="-122"/>
              </a:rPr>
              <a:t>）</a:t>
            </a:r>
            <a:r>
              <a:rPr lang="en-US" altLang="zh-CN" sz="2000" b="1" dirty="0" smtClean="0">
                <a:solidFill>
                  <a:schemeClr val="tx2"/>
                </a:solidFill>
                <a:ea typeface="宋体" charset="-122"/>
              </a:rPr>
              <a:t>, 5</a:t>
            </a:r>
            <a:r>
              <a:rPr lang="zh-CN" altLang="en-US" sz="2000" b="1" dirty="0" smtClean="0">
                <a:solidFill>
                  <a:schemeClr val="tx2"/>
                </a:solidFill>
                <a:ea typeface="宋体" charset="-122"/>
              </a:rPr>
              <a:t>颗</a:t>
            </a:r>
            <a:r>
              <a:rPr lang="en-US" altLang="zh-CN" sz="2000" b="1" dirty="0" smtClean="0">
                <a:solidFill>
                  <a:schemeClr val="tx2"/>
                </a:solidFill>
                <a:ea typeface="宋体" charset="-122"/>
              </a:rPr>
              <a:t>IGSO</a:t>
            </a:r>
            <a:r>
              <a:rPr lang="zh-CN" altLang="en-US" sz="2000" b="1" dirty="0" smtClean="0">
                <a:solidFill>
                  <a:schemeClr val="tx2"/>
                </a:solidFill>
                <a:ea typeface="宋体" charset="-122"/>
              </a:rPr>
              <a:t>（</a:t>
            </a:r>
            <a:r>
              <a:rPr lang="en-US" altLang="zh-CN" sz="2000" b="1" dirty="0" smtClean="0">
                <a:solidFill>
                  <a:schemeClr val="tx2"/>
                </a:solidFill>
                <a:ea typeface="宋体" charset="-122"/>
              </a:rPr>
              <a:t>PRN6-10</a:t>
            </a:r>
            <a:r>
              <a:rPr lang="zh-CN" altLang="en-US" sz="2000" b="1" dirty="0" smtClean="0">
                <a:solidFill>
                  <a:schemeClr val="tx2"/>
                </a:solidFill>
                <a:ea typeface="宋体" charset="-122"/>
              </a:rPr>
              <a:t>）和</a:t>
            </a:r>
            <a:r>
              <a:rPr lang="en-US" altLang="zh-CN" sz="2000" b="1" dirty="0" smtClean="0">
                <a:solidFill>
                  <a:schemeClr val="tx2"/>
                </a:solidFill>
                <a:ea typeface="宋体" charset="-122"/>
              </a:rPr>
              <a:t>4</a:t>
            </a:r>
            <a:r>
              <a:rPr lang="zh-CN" altLang="en-US" sz="2000" b="1" dirty="0" smtClean="0">
                <a:solidFill>
                  <a:schemeClr val="tx2"/>
                </a:solidFill>
                <a:ea typeface="宋体" charset="-122"/>
              </a:rPr>
              <a:t>颗</a:t>
            </a:r>
            <a:r>
              <a:rPr lang="en-US" altLang="zh-CN" sz="2000" b="1" dirty="0" smtClean="0">
                <a:solidFill>
                  <a:schemeClr val="tx2"/>
                </a:solidFill>
                <a:ea typeface="宋体" charset="-122"/>
              </a:rPr>
              <a:t>MEO</a:t>
            </a:r>
            <a:r>
              <a:rPr lang="zh-CN" altLang="en-US" sz="2000" b="1" dirty="0" smtClean="0">
                <a:solidFill>
                  <a:schemeClr val="tx2"/>
                </a:solidFill>
                <a:ea typeface="宋体" charset="-122"/>
              </a:rPr>
              <a:t>（</a:t>
            </a:r>
            <a:r>
              <a:rPr lang="en-US" altLang="zh-CN" sz="2000" b="1" dirty="0" smtClean="0">
                <a:solidFill>
                  <a:schemeClr val="tx2"/>
                </a:solidFill>
                <a:ea typeface="宋体" charset="-122"/>
              </a:rPr>
              <a:t>PRN11-14 </a:t>
            </a:r>
            <a:r>
              <a:rPr lang="zh-CN" altLang="en-US" sz="2000" b="1" dirty="0" smtClean="0">
                <a:solidFill>
                  <a:schemeClr val="tx2"/>
                </a:solidFill>
                <a:ea typeface="宋体" charset="-122"/>
              </a:rPr>
              <a:t>）</a:t>
            </a:r>
            <a:endParaRPr lang="en-US" altLang="zh-CN" sz="2000" b="1" dirty="0" smtClean="0">
              <a:solidFill>
                <a:schemeClr val="tx2"/>
              </a:solidFill>
              <a:ea typeface="宋体" charset="-122"/>
            </a:endParaRPr>
          </a:p>
          <a:p>
            <a:pPr algn="just" eaLnBrk="1" hangingPunct="1"/>
            <a:endParaRPr lang="en-US" altLang="zh-CN" sz="2000" b="1" dirty="0" smtClean="0">
              <a:solidFill>
                <a:schemeClr val="tx2"/>
              </a:solidFill>
              <a:ea typeface="宋体" charset="-122"/>
            </a:endParaRPr>
          </a:p>
          <a:p>
            <a:pPr eaLnBrk="1" hangingPunct="1"/>
            <a:r>
              <a:rPr lang="zh-CN" altLang="en-US" sz="1400" b="1" dirty="0" smtClean="0">
                <a:ea typeface="宋体" charset="-122"/>
              </a:rPr>
              <a:t>注：</a:t>
            </a:r>
            <a:r>
              <a:rPr lang="en-US" altLang="zh-CN" sz="1400" b="1" dirty="0" smtClean="0">
                <a:ea typeface="宋体" charset="-122"/>
              </a:rPr>
              <a:t>GEO</a:t>
            </a:r>
            <a:r>
              <a:rPr lang="zh-CN" altLang="en-US" sz="1400" b="1" dirty="0" smtClean="0">
                <a:ea typeface="宋体" charset="-122"/>
              </a:rPr>
              <a:t>同步轨道卫星，</a:t>
            </a:r>
            <a:r>
              <a:rPr lang="en-US" altLang="zh-CN" sz="1400" b="1" dirty="0" smtClean="0">
                <a:ea typeface="宋体" charset="-122"/>
              </a:rPr>
              <a:t>IGSO</a:t>
            </a:r>
            <a:r>
              <a:rPr lang="zh-CN" altLang="en-US" sz="1400" b="1" dirty="0" smtClean="0">
                <a:ea typeface="宋体" charset="-122"/>
              </a:rPr>
              <a:t>倾斜同步轨道卫星 ，</a:t>
            </a:r>
            <a:r>
              <a:rPr lang="en-US" altLang="zh-CN" sz="1400" b="1" dirty="0" smtClean="0">
                <a:ea typeface="宋体" charset="-122"/>
              </a:rPr>
              <a:t>MEO</a:t>
            </a:r>
            <a:r>
              <a:rPr lang="zh-CN" altLang="en-US" sz="1400" b="1" dirty="0" smtClean="0">
                <a:ea typeface="宋体" charset="-122"/>
              </a:rPr>
              <a:t>中轨道卫星</a:t>
            </a:r>
          </a:p>
        </p:txBody>
      </p:sp>
      <p:pic>
        <p:nvPicPr>
          <p:cNvPr id="52228" name="Picture 2" descr="BD_Constellation"/>
          <p:cNvPicPr>
            <a:picLocks noChangeAspect="1" noChangeArrowheads="1"/>
          </p:cNvPicPr>
          <p:nvPr/>
        </p:nvPicPr>
        <p:blipFill>
          <a:blip r:embed="rId2"/>
          <a:srcRect/>
          <a:stretch>
            <a:fillRect/>
          </a:stretch>
        </p:blipFill>
        <p:spPr bwMode="auto">
          <a:xfrm>
            <a:off x="5214942" y="1714488"/>
            <a:ext cx="3619500" cy="3143250"/>
          </a:xfrm>
          <a:prstGeom prst="rect">
            <a:avLst/>
          </a:prstGeom>
          <a:noFill/>
          <a:ln w="9525">
            <a:noFill/>
            <a:miter lim="800000"/>
            <a:headEnd/>
            <a:tailEnd/>
          </a:ln>
        </p:spPr>
      </p:pic>
      <p:sp>
        <p:nvSpPr>
          <p:cNvPr id="52229" name="TextBox 4"/>
          <p:cNvSpPr txBox="1">
            <a:spLocks noChangeArrowheads="1"/>
          </p:cNvSpPr>
          <p:nvPr/>
        </p:nvSpPr>
        <p:spPr bwMode="auto">
          <a:xfrm>
            <a:off x="642910" y="5857892"/>
            <a:ext cx="7358062" cy="523875"/>
          </a:xfrm>
          <a:prstGeom prst="rect">
            <a:avLst/>
          </a:prstGeom>
          <a:noFill/>
          <a:ln w="9525">
            <a:noFill/>
            <a:miter lim="800000"/>
            <a:headEnd/>
            <a:tailEnd/>
          </a:ln>
        </p:spPr>
        <p:txBody>
          <a:bodyPr>
            <a:spAutoFit/>
          </a:bodyPr>
          <a:lstStyle/>
          <a:p>
            <a:pPr marL="1074738" indent="-1074738"/>
            <a:r>
              <a:rPr lang="en-US" altLang="zh-CN" sz="1400" dirty="0"/>
              <a:t>**</a:t>
            </a:r>
            <a:r>
              <a:rPr lang="zh-CN" altLang="en-US" sz="1400" dirty="0"/>
              <a:t>信息来源：</a:t>
            </a:r>
            <a:r>
              <a:rPr lang="en-US" altLang="zh-CN" sz="1400" dirty="0"/>
              <a:t>Current and planned global and </a:t>
            </a:r>
            <a:r>
              <a:rPr lang="en-US" altLang="zh-CN" sz="1400" dirty="0" err="1"/>
              <a:t>reginoal</a:t>
            </a:r>
            <a:r>
              <a:rPr lang="en-US" altLang="zh-CN" sz="1400" dirty="0"/>
              <a:t> navigation satellite systems and satellite-based augmentation systems, United Nations, New York, 2010</a:t>
            </a:r>
            <a:endParaRPr lang="zh-CN" altLang="en-US" sz="14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457200" y="214313"/>
            <a:ext cx="4329114" cy="642919"/>
          </a:xfrm>
        </p:spPr>
        <p:txBody>
          <a:bodyPr/>
          <a:lstStyle/>
          <a:p>
            <a:pPr algn="l" eaLnBrk="1" hangingPunct="1"/>
            <a:r>
              <a:rPr lang="zh-CN" altLang="en-US" sz="3200" b="1" dirty="0" smtClean="0">
                <a:solidFill>
                  <a:srgbClr val="A18449"/>
                </a:solidFill>
                <a:latin typeface="Microsoft YaHei" pitchFamily="34" charset="-122"/>
                <a:ea typeface="宋体" charset="-122"/>
              </a:rPr>
              <a:t>北斗系统的工作频段</a:t>
            </a:r>
          </a:p>
        </p:txBody>
      </p:sp>
      <p:sp>
        <p:nvSpPr>
          <p:cNvPr id="47107" name="Text Box 5"/>
          <p:cNvSpPr txBox="1">
            <a:spLocks noChangeArrowheads="1"/>
          </p:cNvSpPr>
          <p:nvPr/>
        </p:nvSpPr>
        <p:spPr bwMode="auto">
          <a:xfrm>
            <a:off x="500063" y="1412875"/>
            <a:ext cx="8643937" cy="1768475"/>
          </a:xfrm>
          <a:prstGeom prst="rect">
            <a:avLst/>
          </a:prstGeom>
          <a:noFill/>
          <a:ln w="9525">
            <a:noFill/>
            <a:miter lim="800000"/>
            <a:headEnd/>
            <a:tailEnd/>
          </a:ln>
        </p:spPr>
        <p:txBody>
          <a:bodyPr>
            <a:spAutoFit/>
          </a:bodyPr>
          <a:lstStyle/>
          <a:p>
            <a:pPr eaLnBrk="0" hangingPunct="0">
              <a:lnSpc>
                <a:spcPts val="3000"/>
              </a:lnSpc>
              <a:spcBef>
                <a:spcPct val="20000"/>
              </a:spcBef>
              <a:buClr>
                <a:srgbClr val="FDB135"/>
              </a:buClr>
              <a:defRPr/>
            </a:pPr>
            <a:r>
              <a:rPr lang="zh-CN" altLang="en-US" sz="2400" b="1" dirty="0" smtClean="0">
                <a:solidFill>
                  <a:schemeClr val="tx2"/>
                </a:solidFill>
                <a:latin typeface="宋体" pitchFamily="2" charset="-122"/>
                <a:ea typeface="宋体" pitchFamily="2" charset="-122"/>
              </a:rPr>
              <a:t>北斗卫星导航信号工作频段：</a:t>
            </a:r>
          </a:p>
          <a:p>
            <a:pPr indent="1687513" eaLnBrk="0" hangingPunct="0">
              <a:lnSpc>
                <a:spcPts val="3000"/>
              </a:lnSpc>
              <a:defRPr/>
            </a:pPr>
            <a:r>
              <a:rPr lang="en-US" altLang="zh-CN" sz="2400" b="1" dirty="0" smtClean="0">
                <a:solidFill>
                  <a:schemeClr val="tx2"/>
                </a:solidFill>
                <a:ea typeface="宋体" pitchFamily="2" charset="-122"/>
              </a:rPr>
              <a:t>    B1: 1559.052~1591.788MHz</a:t>
            </a:r>
          </a:p>
          <a:p>
            <a:pPr indent="1687513" eaLnBrk="0" hangingPunct="0">
              <a:lnSpc>
                <a:spcPts val="3000"/>
              </a:lnSpc>
              <a:spcBef>
                <a:spcPct val="20000"/>
              </a:spcBef>
              <a:buClr>
                <a:srgbClr val="FDB135"/>
              </a:buClr>
              <a:buSzPct val="60000"/>
              <a:buFont typeface="Wingdings" pitchFamily="2" charset="2"/>
              <a:buNone/>
              <a:defRPr/>
            </a:pPr>
            <a:r>
              <a:rPr lang="en-US" altLang="zh-CN" sz="2400" b="1" dirty="0" smtClean="0">
                <a:solidFill>
                  <a:schemeClr val="tx2"/>
                </a:solidFill>
                <a:ea typeface="宋体" pitchFamily="2" charset="-122"/>
              </a:rPr>
              <a:t>    </a:t>
            </a:r>
            <a:r>
              <a:rPr lang="en-US" altLang="zh-CN" sz="2400" b="1" dirty="0">
                <a:solidFill>
                  <a:schemeClr val="tx2"/>
                </a:solidFill>
                <a:ea typeface="宋体" pitchFamily="2" charset="-122"/>
              </a:rPr>
              <a:t>B2: 1166.22~1217.37MHz</a:t>
            </a:r>
          </a:p>
          <a:p>
            <a:pPr indent="1687513" eaLnBrk="0" hangingPunct="0">
              <a:lnSpc>
                <a:spcPts val="3000"/>
              </a:lnSpc>
              <a:spcBef>
                <a:spcPct val="20000"/>
              </a:spcBef>
              <a:buClr>
                <a:srgbClr val="FDB135"/>
              </a:buClr>
              <a:buSzPct val="60000"/>
              <a:buFont typeface="Wingdings" pitchFamily="2" charset="2"/>
              <a:buNone/>
              <a:defRPr/>
            </a:pPr>
            <a:r>
              <a:rPr lang="en-US" altLang="zh-CN" sz="2400" b="1" dirty="0">
                <a:solidFill>
                  <a:schemeClr val="tx2"/>
                </a:solidFill>
                <a:ea typeface="宋体" pitchFamily="2" charset="-122"/>
              </a:rPr>
              <a:t>    B3: 1250.618~1286.423MHz</a:t>
            </a:r>
          </a:p>
        </p:txBody>
      </p:sp>
      <p:graphicFrame>
        <p:nvGraphicFramePr>
          <p:cNvPr id="7" name="Group 24"/>
          <p:cNvGraphicFramePr>
            <a:graphicFrameLocks noGrp="1"/>
          </p:cNvGraphicFramePr>
          <p:nvPr/>
        </p:nvGraphicFramePr>
        <p:xfrm>
          <a:off x="1000100" y="3643314"/>
          <a:ext cx="7245350" cy="2357454"/>
        </p:xfrm>
        <a:graphic>
          <a:graphicData uri="http://schemas.openxmlformats.org/drawingml/2006/table">
            <a:tbl>
              <a:tblPr>
                <a:tableStyleId>{69C7853C-536D-4A76-A0AE-DD22124D55A5}</a:tableStyleId>
              </a:tblPr>
              <a:tblGrid>
                <a:gridCol w="1214437"/>
                <a:gridCol w="3786188"/>
                <a:gridCol w="2244725"/>
              </a:tblGrid>
              <a:tr h="857256">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zh-CN" altLang="en-US" sz="2200" u="none" strike="noStrike" cap="none" normalizeH="0" baseline="0" dirty="0" smtClean="0">
                          <a:ln>
                            <a:noFill/>
                          </a:ln>
                          <a:effectLst/>
                        </a:rPr>
                        <a:t>时间</a:t>
                      </a:r>
                      <a:endParaRPr kumimoji="0" lang="zh-CN" altLang="en-US" sz="2200" b="0" i="0" u="none" strike="noStrike" cap="none" normalizeH="0" baseline="0" dirty="0" smtClean="0">
                        <a:ln>
                          <a:noFill/>
                        </a:ln>
                        <a:solidFill>
                          <a:schemeClr val="tx2"/>
                        </a:solidFill>
                        <a:effectLst/>
                        <a:latin typeface="+mn-ea"/>
                        <a:ea typeface="+mn-ea"/>
                      </a:endParaRPr>
                    </a:p>
                  </a:txBody>
                  <a:tcPr anchor="ctr" anchorCtr="1" horzOverflow="overflow"/>
                </a:tc>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zh-CN" altLang="en-US" sz="2200" u="none" strike="noStrike" cap="none" normalizeH="0" baseline="0" dirty="0" smtClean="0">
                          <a:ln>
                            <a:noFill/>
                          </a:ln>
                          <a:effectLst/>
                        </a:rPr>
                        <a:t>星座</a:t>
                      </a:r>
                      <a:endParaRPr kumimoji="0" lang="zh-CN" altLang="en-US" sz="2200" b="0" i="0" u="none" strike="noStrike" cap="none" normalizeH="0" baseline="0" dirty="0" smtClean="0">
                        <a:ln>
                          <a:noFill/>
                        </a:ln>
                        <a:solidFill>
                          <a:schemeClr val="tx2"/>
                        </a:solidFill>
                        <a:effectLst/>
                        <a:latin typeface="+mn-ea"/>
                        <a:ea typeface="+mn-ea"/>
                      </a:endParaRPr>
                    </a:p>
                  </a:txBody>
                  <a:tcPr anchor="ctr" anchorCtr="1" horzOverflow="overflow"/>
                </a:tc>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zh-CN" altLang="en-US" sz="2200" u="none" strike="noStrike" cap="none" normalizeH="0" baseline="0" dirty="0" smtClean="0">
                          <a:ln>
                            <a:noFill/>
                          </a:ln>
                          <a:effectLst/>
                        </a:rPr>
                        <a:t>       信号</a:t>
                      </a:r>
                      <a:endParaRPr kumimoji="0" lang="en-US" altLang="zh-CN" sz="22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zh-CN" altLang="en-US" sz="2200" u="none" strike="noStrike" cap="none" normalizeH="0" baseline="0" dirty="0" smtClean="0">
                          <a:ln>
                            <a:noFill/>
                          </a:ln>
                          <a:effectLst/>
                        </a:rPr>
                        <a:t>（实际发射）</a:t>
                      </a:r>
                      <a:endParaRPr kumimoji="0" lang="zh-CN" altLang="zh-CN" sz="2200" b="0" i="0" u="none" strike="noStrike" cap="none" normalizeH="0" baseline="0" dirty="0" smtClean="0">
                        <a:ln>
                          <a:noFill/>
                        </a:ln>
                        <a:solidFill>
                          <a:schemeClr val="tx2"/>
                        </a:solidFill>
                        <a:effectLst/>
                        <a:latin typeface="+mn-ea"/>
                        <a:ea typeface="+mn-ea"/>
                      </a:endParaRPr>
                    </a:p>
                  </a:txBody>
                  <a:tcPr anchor="ctr" anchorCtr="1" horzOverflow="overflow"/>
                </a:tc>
              </a:tr>
              <a:tr h="785818">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en-US" altLang="zh-CN" sz="2200" u="none" strike="noStrike" cap="none" normalizeH="0" baseline="0" smtClean="0">
                          <a:ln>
                            <a:noFill/>
                          </a:ln>
                          <a:effectLst/>
                        </a:rPr>
                        <a:t>2012</a:t>
                      </a:r>
                      <a:r>
                        <a:rPr kumimoji="0" lang="zh-CN" altLang="en-US" sz="2200" u="none" strike="noStrike" cap="none" normalizeH="0" baseline="0" smtClean="0">
                          <a:ln>
                            <a:noFill/>
                          </a:ln>
                          <a:effectLst/>
                        </a:rPr>
                        <a:t>年</a:t>
                      </a:r>
                      <a:endParaRPr kumimoji="0" lang="zh-CN" altLang="en-US" sz="2200" b="0" i="0" u="none" strike="noStrike" cap="none" normalizeH="0" baseline="0" smtClean="0">
                        <a:ln>
                          <a:noFill/>
                        </a:ln>
                        <a:solidFill>
                          <a:schemeClr val="tx2"/>
                        </a:solidFill>
                        <a:effectLst/>
                        <a:latin typeface="+mn-ea"/>
                        <a:ea typeface="+mn-ea"/>
                      </a:endParaRPr>
                    </a:p>
                  </a:txBody>
                  <a:tcPr anchor="ctr" anchorCtr="1" horzOverflow="overflow"/>
                </a:tc>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en-US" altLang="zh-CN" sz="2200" u="none" strike="noStrike" cap="none" normalizeH="0" baseline="0" dirty="0" smtClean="0">
                          <a:ln>
                            <a:noFill/>
                          </a:ln>
                          <a:effectLst/>
                        </a:rPr>
                        <a:t>5GEO+5IGSO+4MEO</a:t>
                      </a:r>
                      <a:endParaRPr kumimoji="0" lang="zh-CN" altLang="zh-CN" sz="2200" b="0" i="0" u="none" strike="noStrike" cap="none" normalizeH="0" baseline="0" dirty="0" smtClean="0">
                        <a:ln>
                          <a:noFill/>
                        </a:ln>
                        <a:solidFill>
                          <a:schemeClr val="tx2"/>
                        </a:solidFill>
                        <a:effectLst/>
                        <a:latin typeface="+mn-ea"/>
                        <a:ea typeface="+mn-ea"/>
                      </a:endParaRPr>
                    </a:p>
                  </a:txBody>
                  <a:tcPr anchor="ctr" anchorCtr="1" horzOverflow="overflow"/>
                </a:tc>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zh-CN" altLang="en-US" sz="2200" u="none" strike="noStrike" cap="none" normalizeH="0" baseline="0" dirty="0" smtClean="0">
                          <a:ln>
                            <a:noFill/>
                          </a:ln>
                          <a:effectLst/>
                        </a:rPr>
                        <a:t>区域服务</a:t>
                      </a:r>
                      <a:endParaRPr kumimoji="0" lang="zh-CN" altLang="en-US" sz="2200" b="0" i="0" u="none" strike="noStrike" cap="none" normalizeH="0" baseline="0" dirty="0" smtClean="0">
                        <a:ln>
                          <a:noFill/>
                        </a:ln>
                        <a:solidFill>
                          <a:schemeClr val="tx2"/>
                        </a:solidFill>
                        <a:effectLst/>
                        <a:latin typeface="+mn-ea"/>
                        <a:ea typeface="+mn-ea"/>
                      </a:endParaRPr>
                    </a:p>
                  </a:txBody>
                  <a:tcPr anchor="ctr" anchorCtr="1" horzOverflow="overflow"/>
                </a:tc>
              </a:tr>
              <a:tr h="714380">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en-US" altLang="zh-CN" sz="2200" u="none" strike="noStrike" cap="none" normalizeH="0" baseline="0" smtClean="0">
                          <a:ln>
                            <a:noFill/>
                          </a:ln>
                          <a:effectLst/>
                        </a:rPr>
                        <a:t>2020</a:t>
                      </a:r>
                      <a:r>
                        <a:rPr kumimoji="0" lang="zh-CN" altLang="en-US" sz="2200" u="none" strike="noStrike" cap="none" normalizeH="0" baseline="0" smtClean="0">
                          <a:ln>
                            <a:noFill/>
                          </a:ln>
                          <a:effectLst/>
                        </a:rPr>
                        <a:t>年</a:t>
                      </a:r>
                      <a:endParaRPr kumimoji="0" lang="zh-CN" altLang="en-US" sz="2200" b="0" i="0" u="none" strike="noStrike" cap="none" normalizeH="0" baseline="0" smtClean="0">
                        <a:ln>
                          <a:noFill/>
                        </a:ln>
                        <a:solidFill>
                          <a:schemeClr val="tx2"/>
                        </a:solidFill>
                        <a:effectLst/>
                        <a:latin typeface="+mn-ea"/>
                        <a:ea typeface="+mn-ea"/>
                      </a:endParaRPr>
                    </a:p>
                  </a:txBody>
                  <a:tcPr anchor="ctr" anchorCtr="1" horzOverflow="overflow"/>
                </a:tc>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tab pos="2298700" algn="l"/>
                        </a:tabLst>
                      </a:pPr>
                      <a:r>
                        <a:rPr kumimoji="0" lang="en-US" altLang="zh-CN" sz="2200" u="none" strike="noStrike" cap="none" normalizeH="0" baseline="0" dirty="0" smtClean="0">
                          <a:ln>
                            <a:noFill/>
                          </a:ln>
                          <a:effectLst/>
                        </a:rPr>
                        <a:t>5GEO+3IGSO+27MEO</a:t>
                      </a:r>
                      <a:endParaRPr kumimoji="0" lang="zh-CN" altLang="en-US" sz="2200" b="0" i="0" u="none" strike="noStrike" cap="none" normalizeH="0" baseline="0" dirty="0" smtClean="0">
                        <a:ln>
                          <a:noFill/>
                        </a:ln>
                        <a:solidFill>
                          <a:schemeClr val="tx2"/>
                        </a:solidFill>
                        <a:effectLst/>
                        <a:latin typeface="+mn-ea"/>
                        <a:ea typeface="+mn-ea"/>
                      </a:endParaRPr>
                    </a:p>
                  </a:txBody>
                  <a:tcPr anchor="ctr" anchorCtr="1" horzOverflow="overflow"/>
                </a:tc>
                <a:tc>
                  <a:txBody>
                    <a:bodyPr/>
                    <a:lstStyle/>
                    <a:p>
                      <a:pPr marL="0" marR="0" lvl="0" indent="0" algn="l" defTabSz="914400" rtl="0" eaLnBrk="1" fontAlgn="base" latinLnBrk="0" hangingPunct="1">
                        <a:lnSpc>
                          <a:spcPct val="100000"/>
                        </a:lnSpc>
                        <a:spcBef>
                          <a:spcPct val="0"/>
                        </a:spcBef>
                        <a:spcAft>
                          <a:spcPct val="0"/>
                        </a:spcAft>
                        <a:buClr>
                          <a:schemeClr val="tx2"/>
                        </a:buClr>
                        <a:buSzPct val="90000"/>
                        <a:buFontTx/>
                        <a:buNone/>
                        <a:tabLst/>
                      </a:pPr>
                      <a:r>
                        <a:rPr kumimoji="0" lang="zh-CN" altLang="en-US" sz="2200" u="none" strike="noStrike" cap="none" normalizeH="0" baseline="0" dirty="0" smtClean="0">
                          <a:ln>
                            <a:noFill/>
                          </a:ln>
                          <a:effectLst/>
                        </a:rPr>
                        <a:t>全球服务</a:t>
                      </a:r>
                      <a:endParaRPr kumimoji="0" lang="zh-CN" altLang="en-US" sz="2200" b="0" i="0" u="none" strike="noStrike" cap="none" normalizeH="0" baseline="0" dirty="0" smtClean="0">
                        <a:ln>
                          <a:noFill/>
                        </a:ln>
                        <a:solidFill>
                          <a:schemeClr val="tx2"/>
                        </a:solidFill>
                        <a:effectLst/>
                        <a:latin typeface="+mn-ea"/>
                        <a:ea typeface="+mn-ea"/>
                      </a:endParaRPr>
                    </a:p>
                  </a:txBody>
                  <a:tcPr anchor="ctr" anchorCtr="1" horzOverflow="overflow"/>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457200" y="214313"/>
            <a:ext cx="5186370" cy="571481"/>
          </a:xfrm>
        </p:spPr>
        <p:txBody>
          <a:bodyPr/>
          <a:lstStyle/>
          <a:p>
            <a:pPr algn="l" eaLnBrk="1" hangingPunct="1"/>
            <a:r>
              <a:rPr lang="zh-CN" altLang="en-US" sz="3200" b="1" dirty="0" smtClean="0">
                <a:solidFill>
                  <a:srgbClr val="A18449"/>
                </a:solidFill>
                <a:latin typeface="Microsoft YaHei" pitchFamily="34" charset="-122"/>
                <a:ea typeface="宋体" charset="-122"/>
              </a:rPr>
              <a:t>北斗</a:t>
            </a:r>
            <a:r>
              <a:rPr lang="en-US" altLang="zh-CN" sz="3200" b="1" dirty="0" smtClean="0">
                <a:solidFill>
                  <a:srgbClr val="A18449"/>
                </a:solidFill>
                <a:latin typeface="Microsoft YaHei" pitchFamily="34" charset="-122"/>
                <a:ea typeface="宋体" charset="-122"/>
              </a:rPr>
              <a:t>II</a:t>
            </a:r>
            <a:r>
              <a:rPr lang="zh-CN" altLang="en-US" sz="3200" b="1" dirty="0" smtClean="0">
                <a:solidFill>
                  <a:srgbClr val="A18449"/>
                </a:solidFill>
                <a:latin typeface="Microsoft YaHei" pitchFamily="34" charset="-122"/>
                <a:ea typeface="宋体" charset="-122"/>
              </a:rPr>
              <a:t>卫星轨迹投影示意图</a:t>
            </a:r>
          </a:p>
        </p:txBody>
      </p:sp>
      <p:pic>
        <p:nvPicPr>
          <p:cNvPr id="4098" name="Picture 2" descr="北斗卫星轨迹"/>
          <p:cNvPicPr>
            <a:picLocks noChangeAspect="1" noChangeArrowheads="1"/>
          </p:cNvPicPr>
          <p:nvPr/>
        </p:nvPicPr>
        <p:blipFill>
          <a:blip r:embed="rId2"/>
          <a:srcRect/>
          <a:stretch>
            <a:fillRect/>
          </a:stretch>
        </p:blipFill>
        <p:spPr bwMode="auto">
          <a:xfrm>
            <a:off x="500034" y="1285860"/>
            <a:ext cx="8107050" cy="50434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285720" y="142852"/>
            <a:ext cx="7239000" cy="579438"/>
          </a:xfrm>
          <a:prstGeom prst="rect">
            <a:avLst/>
          </a:prstGeom>
          <a:noFill/>
          <a:ln w="9525">
            <a:noFill/>
            <a:miter lim="800000"/>
            <a:headEnd/>
            <a:tailEnd/>
          </a:ln>
          <a:effectLst/>
        </p:spPr>
        <p:txBody>
          <a:bodyPr>
            <a:spAutoFit/>
          </a:bodyPr>
          <a:lstStyle/>
          <a:p>
            <a:pPr algn="just">
              <a:spcBef>
                <a:spcPct val="50000"/>
              </a:spcBef>
              <a:buSzPct val="75000"/>
            </a:pPr>
            <a:r>
              <a:rPr lang="zh-CN" altLang="en-US" sz="3200" b="1" dirty="0" smtClean="0">
                <a:solidFill>
                  <a:srgbClr val="A18449"/>
                </a:solidFill>
                <a:latin typeface="Microsoft YaHei" pitchFamily="34" charset="-122"/>
                <a:ea typeface="宋体" charset="-122"/>
                <a:cs typeface="+mj-cs"/>
              </a:rPr>
              <a:t>卫星的无摄运动</a:t>
            </a:r>
          </a:p>
        </p:txBody>
      </p:sp>
      <p:sp>
        <p:nvSpPr>
          <p:cNvPr id="135174" name="Rectangle 6"/>
          <p:cNvSpPr>
            <a:spLocks noChangeArrowheads="1"/>
          </p:cNvSpPr>
          <p:nvPr/>
        </p:nvSpPr>
        <p:spPr bwMode="auto">
          <a:xfrm>
            <a:off x="838200" y="1219200"/>
            <a:ext cx="7696200" cy="4745915"/>
          </a:xfrm>
          <a:prstGeom prst="rect">
            <a:avLst/>
          </a:prstGeom>
          <a:noFill/>
          <a:ln w="9525">
            <a:noFill/>
            <a:miter lim="800000"/>
            <a:headEnd/>
            <a:tailEnd/>
          </a:ln>
          <a:effectLst/>
        </p:spPr>
        <p:txBody>
          <a:bodyPr>
            <a:spAutoFit/>
          </a:bodyPr>
          <a:lstStyle/>
          <a:p>
            <a:pPr algn="l">
              <a:spcBef>
                <a:spcPct val="20000"/>
              </a:spcBef>
              <a:buFontTx/>
              <a:buChar char="•"/>
            </a:pPr>
            <a:r>
              <a:rPr lang="zh-CN" altLang="en-US" sz="2800" b="1" dirty="0">
                <a:solidFill>
                  <a:schemeClr val="tx2"/>
                </a:solidFill>
                <a:latin typeface="Times New Roman" charset="0"/>
              </a:rPr>
              <a:t>开普勒（</a:t>
            </a:r>
            <a:r>
              <a:rPr lang="en-US" altLang="zh-CN" sz="2800" b="1" dirty="0">
                <a:solidFill>
                  <a:schemeClr val="tx2"/>
                </a:solidFill>
                <a:latin typeface="Times New Roman" charset="0"/>
              </a:rPr>
              <a:t>1571 </a:t>
            </a:r>
            <a:r>
              <a:rPr lang="zh-CN" altLang="en-US" sz="2800" b="1" dirty="0">
                <a:solidFill>
                  <a:schemeClr val="tx2"/>
                </a:solidFill>
                <a:latin typeface="Times New Roman" charset="0"/>
              </a:rPr>
              <a:t>－ </a:t>
            </a:r>
            <a:r>
              <a:rPr lang="en-US" altLang="zh-CN" sz="2800" b="1" dirty="0">
                <a:solidFill>
                  <a:schemeClr val="tx2"/>
                </a:solidFill>
                <a:latin typeface="Times New Roman" charset="0"/>
              </a:rPr>
              <a:t>1630</a:t>
            </a:r>
            <a:r>
              <a:rPr lang="zh-CN" altLang="en-US" sz="2800" b="1" dirty="0">
                <a:solidFill>
                  <a:schemeClr val="tx2"/>
                </a:solidFill>
                <a:latin typeface="Times New Roman" charset="0"/>
              </a:rPr>
              <a:t>）卫星运动三定律：</a:t>
            </a:r>
          </a:p>
          <a:p>
            <a:pPr lvl="1" algn="l">
              <a:spcBef>
                <a:spcPct val="20000"/>
              </a:spcBef>
              <a:buFontTx/>
              <a:buChar char="–"/>
            </a:pPr>
            <a:r>
              <a:rPr lang="zh-CN" altLang="en-US" sz="2400" b="1" dirty="0" smtClean="0">
                <a:solidFill>
                  <a:schemeClr val="tx2"/>
                </a:solidFill>
                <a:latin typeface="宋体" pitchFamily="2" charset="-122"/>
              </a:rPr>
              <a:t>卫星运行的轨道是一个椭圆，而该椭圆的一个焦点与地球的质心重合；</a:t>
            </a:r>
          </a:p>
          <a:p>
            <a:pPr lvl="1" algn="l">
              <a:spcBef>
                <a:spcPct val="20000"/>
              </a:spcBef>
              <a:buFontTx/>
              <a:buChar char="–"/>
            </a:pPr>
            <a:endParaRPr lang="zh-CN" altLang="en-US" sz="2800" b="1" dirty="0">
              <a:latin typeface="Times New Roman" charset="0"/>
            </a:endParaRPr>
          </a:p>
          <a:p>
            <a:pPr lvl="1" algn="l">
              <a:spcBef>
                <a:spcPct val="20000"/>
              </a:spcBef>
              <a:buFontTx/>
              <a:buChar char="–"/>
            </a:pPr>
            <a:r>
              <a:rPr lang="zh-CN" altLang="en-US" sz="2400" b="1" dirty="0" smtClean="0">
                <a:solidFill>
                  <a:schemeClr val="tx2"/>
                </a:solidFill>
                <a:latin typeface="宋体" pitchFamily="2" charset="-122"/>
              </a:rPr>
              <a:t>卫星的地心向径，在相同的时间内所扫过的面积相等</a:t>
            </a:r>
            <a:r>
              <a:rPr lang="zh-CN" altLang="en-US" sz="2800" b="1" dirty="0">
                <a:latin typeface="Times New Roman" charset="0"/>
              </a:rPr>
              <a:t>；</a:t>
            </a:r>
          </a:p>
          <a:p>
            <a:pPr lvl="1" algn="l">
              <a:spcBef>
                <a:spcPct val="20000"/>
              </a:spcBef>
              <a:buFontTx/>
              <a:buChar char="–"/>
            </a:pPr>
            <a:r>
              <a:rPr lang="zh-CN" altLang="en-US" sz="2400" b="1" dirty="0" smtClean="0">
                <a:solidFill>
                  <a:schemeClr val="tx2"/>
                </a:solidFill>
                <a:latin typeface="宋体" pitchFamily="2" charset="-122"/>
              </a:rPr>
              <a:t>卫星运行周期的平方，与轨道椭圆长半径的立方之比为一常量</a:t>
            </a:r>
          </a:p>
          <a:p>
            <a:pPr lvl="1" algn="l">
              <a:lnSpc>
                <a:spcPct val="90000"/>
              </a:lnSpc>
              <a:spcBef>
                <a:spcPct val="50000"/>
              </a:spcBef>
              <a:buFontTx/>
              <a:buChar char="–"/>
            </a:pPr>
            <a:endParaRPr lang="zh-CN" altLang="en-US" sz="2800" b="1" dirty="0">
              <a:latin typeface="Times New Roman" charset="0"/>
            </a:endParaRPr>
          </a:p>
          <a:p>
            <a:pPr lvl="2" algn="l">
              <a:lnSpc>
                <a:spcPct val="90000"/>
              </a:lnSpc>
              <a:spcBef>
                <a:spcPct val="50000"/>
              </a:spcBef>
              <a:buFontTx/>
              <a:buChar char="•"/>
            </a:pPr>
            <a:endParaRPr lang="en-US" altLang="zh-CN" sz="2800" b="1" dirty="0">
              <a:latin typeface="Times New Roman" charset="0"/>
            </a:endParaRPr>
          </a:p>
        </p:txBody>
      </p:sp>
      <p:graphicFrame>
        <p:nvGraphicFramePr>
          <p:cNvPr id="135175" name="Object 7"/>
          <p:cNvGraphicFramePr>
            <a:graphicFrameLocks noChangeAspect="1"/>
          </p:cNvGraphicFramePr>
          <p:nvPr/>
        </p:nvGraphicFramePr>
        <p:xfrm>
          <a:off x="4214810" y="2214554"/>
          <a:ext cx="2356493" cy="862010"/>
        </p:xfrm>
        <a:graphic>
          <a:graphicData uri="http://schemas.openxmlformats.org/presentationml/2006/ole">
            <p:oleObj spid="_x0000_s66562" name="Equation" r:id="rId3" imgW="977760" imgH="482400" progId="Equation.3">
              <p:embed/>
            </p:oleObj>
          </a:graphicData>
        </a:graphic>
      </p:graphicFrame>
      <p:graphicFrame>
        <p:nvGraphicFramePr>
          <p:cNvPr id="135176" name="Object 8"/>
          <p:cNvGraphicFramePr>
            <a:graphicFrameLocks noChangeAspect="1"/>
          </p:cNvGraphicFramePr>
          <p:nvPr/>
        </p:nvGraphicFramePr>
        <p:xfrm>
          <a:off x="3714744" y="4714884"/>
          <a:ext cx="1470032" cy="915859"/>
        </p:xfrm>
        <a:graphic>
          <a:graphicData uri="http://schemas.openxmlformats.org/presentationml/2006/ole">
            <p:oleObj spid="_x0000_s66563" name="Equation" r:id="rId4" imgW="672840" imgH="419040" progId="Equation.3">
              <p:embed/>
            </p:oleObj>
          </a:graphicData>
        </a:graphic>
      </p:graphicFrame>
      <p:pic>
        <p:nvPicPr>
          <p:cNvPr id="66565" name="Picture 5"/>
          <p:cNvPicPr>
            <a:picLocks noChangeAspect="1" noChangeArrowheads="1"/>
          </p:cNvPicPr>
          <p:nvPr/>
        </p:nvPicPr>
        <p:blipFill>
          <a:blip r:embed="rId5"/>
          <a:srcRect/>
          <a:stretch>
            <a:fillRect/>
          </a:stretch>
        </p:blipFill>
        <p:spPr bwMode="auto">
          <a:xfrm>
            <a:off x="1571604" y="2928934"/>
            <a:ext cx="6165075" cy="3071834"/>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anim calcmode="lin" valueType="num">
                                      <p:cBhvr additive="base">
                                        <p:cTn id="7" dur="500" fill="hold"/>
                                        <p:tgtEl>
                                          <p:spTgt spid="66565"/>
                                        </p:tgtEl>
                                        <p:attrNameLst>
                                          <p:attrName>ppt_x</p:attrName>
                                        </p:attrNameLst>
                                      </p:cBhvr>
                                      <p:tavLst>
                                        <p:tav tm="0">
                                          <p:val>
                                            <p:strVal val="#ppt_x"/>
                                          </p:val>
                                        </p:tav>
                                        <p:tav tm="100000">
                                          <p:val>
                                            <p:strVal val="#ppt_x"/>
                                          </p:val>
                                        </p:tav>
                                      </p:tavLst>
                                    </p:anim>
                                    <p:anim calcmode="lin" valueType="num">
                                      <p:cBhvr additive="base">
                                        <p:cTn id="8" dur="500" fill="hold"/>
                                        <p:tgtEl>
                                          <p:spTgt spid="665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57200" y="142875"/>
            <a:ext cx="6329378" cy="714357"/>
          </a:xfrm>
          <a:prstGeom prst="rect">
            <a:avLst/>
          </a:prstGeom>
          <a:noFill/>
          <a:ln w="9525">
            <a:noFill/>
            <a:miter lim="800000"/>
            <a:headEnd/>
            <a:tailEnd/>
          </a:ln>
        </p:spPr>
        <p:txBody>
          <a:bodyPr anchor="ctr"/>
          <a:lstStyle/>
          <a:p>
            <a:pPr>
              <a:defRPr/>
            </a:pPr>
            <a:r>
              <a:rPr lang="en-US" altLang="zh-CN" sz="3200" b="1" dirty="0" smtClean="0">
                <a:solidFill>
                  <a:srgbClr val="A18449"/>
                </a:solidFill>
                <a:latin typeface="Microsoft YaHei" pitchFamily="34" charset="-122"/>
                <a:ea typeface="宋体" charset="-122"/>
                <a:cs typeface="+mj-cs"/>
              </a:rPr>
              <a:t>GPS/</a:t>
            </a:r>
            <a:r>
              <a:rPr lang="zh-CN" altLang="en-US" sz="3200" b="1" dirty="0" smtClean="0">
                <a:solidFill>
                  <a:srgbClr val="A18449"/>
                </a:solidFill>
                <a:latin typeface="Microsoft YaHei" pitchFamily="34" charset="-122"/>
                <a:ea typeface="宋体" charset="-122"/>
                <a:cs typeface="+mj-cs"/>
              </a:rPr>
              <a:t>北斗卫星</a:t>
            </a:r>
            <a:r>
              <a:rPr lang="zh-CN" altLang="en-US" sz="3200" b="1" dirty="0">
                <a:solidFill>
                  <a:srgbClr val="A18449"/>
                </a:solidFill>
                <a:latin typeface="Microsoft YaHei" pitchFamily="34" charset="-122"/>
                <a:ea typeface="宋体" charset="-122"/>
                <a:cs typeface="+mj-cs"/>
              </a:rPr>
              <a:t>位置计算原理分析</a:t>
            </a:r>
          </a:p>
        </p:txBody>
      </p:sp>
      <p:sp>
        <p:nvSpPr>
          <p:cNvPr id="10" name="Rectangle 3"/>
          <p:cNvSpPr txBox="1">
            <a:spLocks noChangeArrowheads="1"/>
          </p:cNvSpPr>
          <p:nvPr/>
        </p:nvSpPr>
        <p:spPr bwMode="auto">
          <a:xfrm>
            <a:off x="428596" y="1000108"/>
            <a:ext cx="6072230" cy="4500594"/>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mn-lt"/>
                <a:ea typeface="+mn-ea"/>
              </a:rPr>
              <a:t>计算卫星在轨道平面内的位置</a:t>
            </a:r>
          </a:p>
          <a:p>
            <a:pPr marL="742950" lvl="1" indent="-285750" eaLnBrk="0" hangingPunct="0">
              <a:spcBef>
                <a:spcPct val="20000"/>
              </a:spcBef>
              <a:buFontTx/>
              <a:buChar char="–"/>
              <a:defRPr/>
            </a:pPr>
            <a:r>
              <a:rPr lang="zh-CN" altLang="en-US" sz="2400" b="1" kern="0" dirty="0">
                <a:solidFill>
                  <a:schemeClr val="tx2"/>
                </a:solidFill>
                <a:latin typeface="+mn-lt"/>
                <a:ea typeface="宋体" pitchFamily="2" charset="-122"/>
              </a:rPr>
              <a:t>由开普勒三定律得到平角速度</a:t>
            </a:r>
          </a:p>
          <a:p>
            <a:pPr marL="742950" lvl="1" indent="-285750" eaLnBrk="0" hangingPunct="0">
              <a:spcBef>
                <a:spcPct val="20000"/>
              </a:spcBef>
              <a:buFontTx/>
              <a:buChar char="–"/>
              <a:defRPr/>
            </a:pPr>
            <a:r>
              <a:rPr lang="zh-CN" altLang="en-US" sz="2400" b="1" kern="0" dirty="0">
                <a:solidFill>
                  <a:schemeClr val="tx2"/>
                </a:solidFill>
                <a:latin typeface="+mn-lt"/>
                <a:ea typeface="宋体" pitchFamily="2" charset="-122"/>
              </a:rPr>
              <a:t>由平近点角、偏近点角得到真近点角</a:t>
            </a:r>
          </a:p>
          <a:p>
            <a:pPr marL="742950" lvl="1" indent="-285750" eaLnBrk="0" hangingPunct="0">
              <a:spcBef>
                <a:spcPct val="20000"/>
              </a:spcBef>
              <a:buFontTx/>
              <a:buChar char="–"/>
              <a:defRPr/>
            </a:pPr>
            <a:r>
              <a:rPr lang="zh-CN" altLang="en-US" sz="2400" b="1" kern="0" dirty="0">
                <a:solidFill>
                  <a:schemeClr val="tx2"/>
                </a:solidFill>
                <a:latin typeface="+mn-lt"/>
                <a:ea typeface="宋体" pitchFamily="2" charset="-122"/>
              </a:rPr>
              <a:t>由真近点角、离心率、长轴半径得到二维坐标</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mn-lt"/>
                <a:ea typeface="+mn-ea"/>
              </a:rPr>
              <a:t>将二维坐标通过旋转矩阵得到</a:t>
            </a:r>
            <a:r>
              <a:rPr lang="en-US" altLang="zh-CN" sz="2400" b="1" kern="0" dirty="0">
                <a:solidFill>
                  <a:schemeClr val="tx2"/>
                </a:solidFill>
                <a:latin typeface="+mn-lt"/>
                <a:ea typeface="+mn-ea"/>
              </a:rPr>
              <a:t>ECEF</a:t>
            </a:r>
            <a:r>
              <a:rPr lang="zh-CN" altLang="en-US" sz="2400" b="1" kern="0" dirty="0">
                <a:solidFill>
                  <a:schemeClr val="tx2"/>
                </a:solidFill>
                <a:latin typeface="+mn-lt"/>
                <a:ea typeface="+mn-ea"/>
              </a:rPr>
              <a:t>系的三维坐标</a:t>
            </a:r>
          </a:p>
          <a:p>
            <a:pPr marL="742950" lvl="1" indent="-285750" eaLnBrk="0" hangingPunct="0">
              <a:spcBef>
                <a:spcPct val="20000"/>
              </a:spcBef>
              <a:buFontTx/>
              <a:buChar char="–"/>
              <a:defRPr/>
            </a:pPr>
            <a:r>
              <a:rPr lang="zh-CN" altLang="en-US" sz="2400" b="1" kern="0" dirty="0">
                <a:solidFill>
                  <a:schemeClr val="tx2"/>
                </a:solidFill>
                <a:latin typeface="+mn-lt"/>
                <a:ea typeface="宋体" pitchFamily="2" charset="-122"/>
              </a:rPr>
              <a:t>旋转矩阵由轨道面倾角和升交点赤经决定</a:t>
            </a:r>
          </a:p>
          <a:p>
            <a:pPr marL="342900" indent="-342900" eaLnBrk="0" hangingPunct="0">
              <a:spcBef>
                <a:spcPct val="20000"/>
              </a:spcBef>
              <a:buClr>
                <a:schemeClr val="tx2"/>
              </a:buClr>
              <a:buSzPct val="90000"/>
              <a:buFont typeface="Symbol" pitchFamily="18" charset="2"/>
              <a:buChar char="¨"/>
              <a:defRPr/>
            </a:pPr>
            <a:r>
              <a:rPr lang="zh-CN" altLang="en-US" sz="2400" b="1" kern="0" dirty="0">
                <a:solidFill>
                  <a:schemeClr val="tx2"/>
                </a:solidFill>
                <a:latin typeface="+mn-lt"/>
                <a:ea typeface="+mn-ea"/>
              </a:rPr>
              <a:t>扰动参数和相对论效应的补偿</a:t>
            </a:r>
          </a:p>
        </p:txBody>
      </p:sp>
      <p:pic>
        <p:nvPicPr>
          <p:cNvPr id="5122" name="Picture 2" descr="卫星轨道旋转关系"/>
          <p:cNvPicPr>
            <a:picLocks noChangeAspect="1" noChangeArrowheads="1"/>
          </p:cNvPicPr>
          <p:nvPr/>
        </p:nvPicPr>
        <p:blipFill>
          <a:blip r:embed="rId2" cstate="print"/>
          <a:srcRect/>
          <a:stretch>
            <a:fillRect/>
          </a:stretch>
        </p:blipFill>
        <p:spPr bwMode="auto">
          <a:xfrm>
            <a:off x="5310550" y="3786190"/>
            <a:ext cx="3833450" cy="2643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a:xfrm>
            <a:off x="457200" y="214290"/>
            <a:ext cx="7043758" cy="714380"/>
          </a:xfrm>
        </p:spPr>
        <p:txBody>
          <a:bodyPr/>
          <a:lstStyle/>
          <a:p>
            <a:pPr algn="l"/>
            <a:r>
              <a:rPr lang="zh-CN" altLang="en-US" sz="3200" b="1" dirty="0" smtClean="0">
                <a:solidFill>
                  <a:srgbClr val="A18449"/>
                </a:solidFill>
                <a:latin typeface="Microsoft YaHei" pitchFamily="34" charset="-122"/>
                <a:ea typeface="宋体" charset="-122"/>
              </a:rPr>
              <a:t>卫星实现定位的基本原理</a:t>
            </a:r>
          </a:p>
        </p:txBody>
      </p:sp>
      <p:grpSp>
        <p:nvGrpSpPr>
          <p:cNvPr id="2" name="Group 14"/>
          <p:cNvGrpSpPr>
            <a:grpSpLocks/>
          </p:cNvGrpSpPr>
          <p:nvPr/>
        </p:nvGrpSpPr>
        <p:grpSpPr bwMode="auto">
          <a:xfrm>
            <a:off x="739775" y="1804988"/>
            <a:ext cx="7783513" cy="1803400"/>
            <a:chOff x="466" y="1137"/>
            <a:chExt cx="4903" cy="1136"/>
          </a:xfrm>
        </p:grpSpPr>
        <p:pic>
          <p:nvPicPr>
            <p:cNvPr id="38917" name="Picture 10"/>
            <p:cNvPicPr>
              <a:picLocks noChangeAspect="1" noChangeArrowheads="1"/>
            </p:cNvPicPr>
            <p:nvPr/>
          </p:nvPicPr>
          <p:blipFill>
            <a:blip r:embed="rId2"/>
            <a:srcRect/>
            <a:stretch>
              <a:fillRect/>
            </a:stretch>
          </p:blipFill>
          <p:spPr bwMode="auto">
            <a:xfrm>
              <a:off x="466" y="1137"/>
              <a:ext cx="1430" cy="1129"/>
            </a:xfrm>
            <a:prstGeom prst="rect">
              <a:avLst/>
            </a:prstGeom>
            <a:noFill/>
            <a:ln w="28575">
              <a:solidFill>
                <a:srgbClr val="FF0000"/>
              </a:solidFill>
              <a:miter lim="800000"/>
              <a:headEnd/>
              <a:tailEnd/>
            </a:ln>
          </p:spPr>
        </p:pic>
        <p:pic>
          <p:nvPicPr>
            <p:cNvPr id="38918" name="Picture 12"/>
            <p:cNvPicPr>
              <a:picLocks noChangeAspect="1" noChangeArrowheads="1"/>
            </p:cNvPicPr>
            <p:nvPr/>
          </p:nvPicPr>
          <p:blipFill>
            <a:blip r:embed="rId3"/>
            <a:srcRect/>
            <a:stretch>
              <a:fillRect/>
            </a:stretch>
          </p:blipFill>
          <p:spPr bwMode="auto">
            <a:xfrm>
              <a:off x="2238" y="1139"/>
              <a:ext cx="1284" cy="1124"/>
            </a:xfrm>
            <a:prstGeom prst="rect">
              <a:avLst/>
            </a:prstGeom>
            <a:noFill/>
            <a:ln w="28575">
              <a:solidFill>
                <a:srgbClr val="FF0000"/>
              </a:solidFill>
              <a:miter lim="800000"/>
              <a:headEnd/>
              <a:tailEnd/>
            </a:ln>
          </p:spPr>
        </p:pic>
        <p:pic>
          <p:nvPicPr>
            <p:cNvPr id="38919" name="Picture 13"/>
            <p:cNvPicPr>
              <a:picLocks noChangeAspect="1" noChangeArrowheads="1"/>
            </p:cNvPicPr>
            <p:nvPr/>
          </p:nvPicPr>
          <p:blipFill>
            <a:blip r:embed="rId4"/>
            <a:srcRect/>
            <a:stretch>
              <a:fillRect/>
            </a:stretch>
          </p:blipFill>
          <p:spPr bwMode="auto">
            <a:xfrm>
              <a:off x="3967" y="1146"/>
              <a:ext cx="1402" cy="1127"/>
            </a:xfrm>
            <a:prstGeom prst="rect">
              <a:avLst/>
            </a:prstGeom>
            <a:noFill/>
            <a:ln w="28575">
              <a:solidFill>
                <a:srgbClr val="FF0000"/>
              </a:solidFill>
              <a:miter lim="800000"/>
              <a:headEnd/>
              <a:tailEnd/>
            </a:ln>
          </p:spPr>
        </p:pic>
      </p:grpSp>
      <p:sp>
        <p:nvSpPr>
          <p:cNvPr id="38916" name="Text Box 16"/>
          <p:cNvSpPr txBox="1">
            <a:spLocks noChangeArrowheads="1"/>
          </p:cNvSpPr>
          <p:nvPr/>
        </p:nvSpPr>
        <p:spPr bwMode="auto">
          <a:xfrm>
            <a:off x="2357422" y="4357694"/>
            <a:ext cx="5894387" cy="1565275"/>
          </a:xfrm>
          <a:prstGeom prst="rect">
            <a:avLst/>
          </a:prstGeom>
          <a:noFill/>
          <a:ln w="9525">
            <a:solidFill>
              <a:schemeClr val="tx1"/>
            </a:solidFill>
            <a:miter lim="800000"/>
            <a:headEnd/>
            <a:tailEnd/>
          </a:ln>
        </p:spPr>
        <p:txBody>
          <a:bodyPr anchor="b" anchorCtr="1">
            <a:spAutoFit/>
          </a:bodyPr>
          <a:lstStyle/>
          <a:p>
            <a:r>
              <a:rPr lang="zh-CN" altLang="en-US" sz="2400" dirty="0">
                <a:solidFill>
                  <a:schemeClr val="tx2"/>
                </a:solidFill>
                <a:ea typeface="迷你简粗行楷" pitchFamily="49" charset="-122"/>
              </a:rPr>
              <a:t>基本原理</a:t>
            </a:r>
            <a:r>
              <a:rPr lang="zh-CN" altLang="en-US" sz="2400" dirty="0">
                <a:solidFill>
                  <a:schemeClr val="tx2"/>
                </a:solidFill>
                <a:ea typeface="方正静蕾简体" pitchFamily="2" charset="-122"/>
              </a:rPr>
              <a:t>：</a:t>
            </a:r>
            <a:r>
              <a:rPr lang="zh-CN" altLang="en-US" b="1" dirty="0">
                <a:solidFill>
                  <a:schemeClr val="tx2"/>
                </a:solidFill>
              </a:rPr>
              <a:t>测量用户到参考点的距离，每一个</a:t>
            </a:r>
            <a:r>
              <a:rPr lang="zh-CN" altLang="en-US" b="1" dirty="0" smtClean="0">
                <a:solidFill>
                  <a:schemeClr val="tx2"/>
                </a:solidFill>
              </a:rPr>
              <a:t>距离测量值提供</a:t>
            </a:r>
            <a:r>
              <a:rPr lang="zh-CN" altLang="en-US" b="1" dirty="0">
                <a:solidFill>
                  <a:schemeClr val="tx2"/>
                </a:solidFill>
              </a:rPr>
              <a:t>一个方程；二维世界里坐标有两个，对应的距离测量量需要两个；三维世界里坐标有三个未知量，对应的距离测量量需要三个；如果通过测量光速传输的时间，则引入一个本地时间未知量。</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457200" y="214290"/>
            <a:ext cx="4257676" cy="714380"/>
          </a:xfrm>
        </p:spPr>
        <p:txBody>
          <a:bodyPr/>
          <a:lstStyle/>
          <a:p>
            <a:pPr algn="l"/>
            <a:r>
              <a:rPr lang="zh-CN" altLang="en-US" sz="3200" b="1" dirty="0" smtClean="0">
                <a:solidFill>
                  <a:srgbClr val="A18449"/>
                </a:solidFill>
                <a:latin typeface="Microsoft YaHei" pitchFamily="34" charset="-122"/>
                <a:ea typeface="宋体" charset="-122"/>
              </a:rPr>
              <a:t>对卫星进行测距</a:t>
            </a:r>
          </a:p>
        </p:txBody>
      </p:sp>
      <p:pic>
        <p:nvPicPr>
          <p:cNvPr id="39939" name="Picture 2"/>
          <p:cNvPicPr>
            <a:picLocks noChangeAspect="1" noChangeArrowheads="1"/>
          </p:cNvPicPr>
          <p:nvPr/>
        </p:nvPicPr>
        <p:blipFill>
          <a:blip r:embed="rId2"/>
          <a:srcRect/>
          <a:stretch>
            <a:fillRect/>
          </a:stretch>
        </p:blipFill>
        <p:spPr bwMode="auto">
          <a:xfrm>
            <a:off x="285720" y="1214422"/>
            <a:ext cx="7589837" cy="4572000"/>
          </a:xfrm>
          <a:prstGeom prst="rect">
            <a:avLst/>
          </a:prstGeom>
          <a:noFill/>
          <a:ln w="9525">
            <a:noFill/>
            <a:miter lim="800000"/>
            <a:headEnd/>
            <a:tailEnd/>
          </a:ln>
        </p:spPr>
      </p:pic>
      <p:sp>
        <p:nvSpPr>
          <p:cNvPr id="5" name="Text Box 16"/>
          <p:cNvSpPr txBox="1">
            <a:spLocks noChangeArrowheads="1"/>
          </p:cNvSpPr>
          <p:nvPr/>
        </p:nvSpPr>
        <p:spPr bwMode="auto">
          <a:xfrm>
            <a:off x="3428992" y="4786322"/>
            <a:ext cx="5214974" cy="461665"/>
          </a:xfrm>
          <a:prstGeom prst="rect">
            <a:avLst/>
          </a:prstGeom>
          <a:noFill/>
          <a:ln w="9525">
            <a:solidFill>
              <a:schemeClr val="tx1"/>
            </a:solidFill>
            <a:miter lim="800000"/>
            <a:headEnd/>
            <a:tailEnd/>
          </a:ln>
        </p:spPr>
        <p:txBody>
          <a:bodyPr wrap="square" anchor="b" anchorCtr="1">
            <a:spAutoFit/>
          </a:bodyPr>
          <a:lstStyle/>
          <a:p>
            <a:r>
              <a:rPr lang="zh-CN" altLang="en-US" sz="2400" b="1" dirty="0" smtClean="0">
                <a:solidFill>
                  <a:schemeClr val="tx2"/>
                </a:solidFill>
              </a:rPr>
              <a:t>接收机对跟踪的每一颗卫星进行测距</a:t>
            </a:r>
            <a:endParaRPr lang="zh-CN" altLang="en-US" sz="2400" b="1" dirty="0">
              <a:solidFill>
                <a:schemeClr val="tx2"/>
              </a:solidFill>
            </a:endParaRPr>
          </a:p>
        </p:txBody>
      </p:sp>
      <p:sp>
        <p:nvSpPr>
          <p:cNvPr id="6" name="Rectangle 26"/>
          <p:cNvSpPr>
            <a:spLocks noChangeArrowheads="1"/>
          </p:cNvSpPr>
          <p:nvPr/>
        </p:nvSpPr>
        <p:spPr bwMode="auto">
          <a:xfrm>
            <a:off x="3428992" y="5357826"/>
            <a:ext cx="5214974" cy="428628"/>
          </a:xfrm>
          <a:prstGeom prst="rect">
            <a:avLst/>
          </a:prstGeom>
          <a:noFill/>
          <a:ln w="9525">
            <a:solidFill>
              <a:schemeClr val="tx1"/>
            </a:solidFill>
            <a:miter lim="800000"/>
            <a:headEnd/>
            <a:tailEnd/>
          </a:ln>
          <a:effectLst/>
        </p:spPr>
        <p:txBody>
          <a:bodyPr/>
          <a:lstStyle/>
          <a:p>
            <a:pPr marL="342900" indent="-342900">
              <a:spcBef>
                <a:spcPct val="20000"/>
              </a:spcBef>
              <a:buClr>
                <a:schemeClr val="bg2"/>
              </a:buClr>
              <a:buSzPct val="75000"/>
              <a:buFont typeface="Wingdings" pitchFamily="2" charset="2"/>
              <a:buNone/>
            </a:pPr>
            <a:r>
              <a:rPr lang="zh-CN" altLang="en-US" sz="2400" b="1" dirty="0" smtClean="0">
                <a:solidFill>
                  <a:schemeClr val="tx2"/>
                </a:solidFill>
              </a:rPr>
              <a:t>卫星信号是电磁波，以光速</a:t>
            </a:r>
            <a:r>
              <a:rPr lang="zh-CN" altLang="en-US" sz="2400" b="1" dirty="0" smtClean="0">
                <a:solidFill>
                  <a:schemeClr val="tx2"/>
                </a:solidFill>
              </a:rPr>
              <a:t>传播</a:t>
            </a:r>
            <a:endParaRPr lang="zh-CN" altLang="en-US" sz="3200" dirty="0">
              <a:ea typeface="微软雅黑"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bwMode="auto">
          <a:xfrm>
            <a:off x="457200" y="142875"/>
            <a:ext cx="6186502" cy="785795"/>
          </a:xfrm>
          <a:prstGeom prst="rect">
            <a:avLst/>
          </a:prstGeom>
          <a:noFill/>
          <a:ln w="9525">
            <a:noFill/>
            <a:miter lim="800000"/>
            <a:headEnd/>
            <a:tailEnd/>
          </a:ln>
        </p:spPr>
        <p:txBody>
          <a:bodyPr anchor="ctr"/>
          <a:lstStyle/>
          <a:p>
            <a:pPr>
              <a:defRPr/>
            </a:pPr>
            <a:r>
              <a:rPr lang="en-US" altLang="zh-CN" sz="3200" b="1" dirty="0" smtClean="0">
                <a:solidFill>
                  <a:srgbClr val="A18449"/>
                </a:solidFill>
                <a:latin typeface="Microsoft YaHei" pitchFamily="34" charset="-122"/>
                <a:ea typeface="宋体" charset="-122"/>
                <a:cs typeface="+mj-cs"/>
              </a:rPr>
              <a:t>GPS/</a:t>
            </a:r>
            <a:r>
              <a:rPr lang="zh-CN" altLang="en-US" sz="3200" b="1" dirty="0" smtClean="0">
                <a:solidFill>
                  <a:srgbClr val="A18449"/>
                </a:solidFill>
                <a:latin typeface="Microsoft YaHei" pitchFamily="34" charset="-122"/>
                <a:ea typeface="宋体" charset="-122"/>
                <a:cs typeface="+mj-cs"/>
              </a:rPr>
              <a:t>北斗伪距</a:t>
            </a:r>
            <a:r>
              <a:rPr lang="zh-CN" altLang="en-US" sz="3200" b="1" dirty="0">
                <a:solidFill>
                  <a:srgbClr val="A18449"/>
                </a:solidFill>
                <a:latin typeface="Microsoft YaHei" pitchFamily="34" charset="-122"/>
                <a:ea typeface="宋体" charset="-122"/>
                <a:cs typeface="+mj-cs"/>
              </a:rPr>
              <a:t>观测量方程组</a:t>
            </a:r>
          </a:p>
        </p:txBody>
      </p:sp>
      <p:sp>
        <p:nvSpPr>
          <p:cNvPr id="1028" name="内容占位符 2"/>
          <p:cNvSpPr>
            <a:spLocks noGrp="1"/>
          </p:cNvSpPr>
          <p:nvPr>
            <p:ph idx="1"/>
          </p:nvPr>
        </p:nvSpPr>
        <p:spPr>
          <a:xfrm>
            <a:off x="323850" y="1484313"/>
            <a:ext cx="3248018" cy="4416425"/>
          </a:xfrm>
        </p:spPr>
        <p:txBody>
          <a:bodyPr/>
          <a:lstStyle/>
          <a:p>
            <a:pPr algn="just"/>
            <a:r>
              <a:rPr lang="zh-CN" altLang="en-US" sz="2400" dirty="0" smtClean="0">
                <a:solidFill>
                  <a:schemeClr val="tx2"/>
                </a:solidFill>
                <a:ea typeface="宋体" charset="-122"/>
              </a:rPr>
              <a:t>右式方程组表征了</a:t>
            </a:r>
            <a:r>
              <a:rPr lang="en-US" altLang="zh-CN" sz="2400" dirty="0" smtClean="0">
                <a:solidFill>
                  <a:schemeClr val="tx2"/>
                </a:solidFill>
                <a:ea typeface="宋体" charset="-122"/>
              </a:rPr>
              <a:t>N</a:t>
            </a:r>
            <a:r>
              <a:rPr lang="zh-CN" altLang="en-US" sz="2400" dirty="0" smtClean="0">
                <a:solidFill>
                  <a:schemeClr val="tx2"/>
                </a:solidFill>
                <a:ea typeface="宋体" charset="-122"/>
              </a:rPr>
              <a:t>颗</a:t>
            </a:r>
            <a:r>
              <a:rPr lang="en-US" altLang="zh-CN" sz="2400" dirty="0" smtClean="0">
                <a:solidFill>
                  <a:schemeClr val="tx2"/>
                </a:solidFill>
                <a:ea typeface="宋体" charset="-122"/>
              </a:rPr>
              <a:t>GPS</a:t>
            </a:r>
            <a:r>
              <a:rPr lang="zh-CN" altLang="en-US" sz="2400" dirty="0" smtClean="0">
                <a:solidFill>
                  <a:schemeClr val="tx2"/>
                </a:solidFill>
                <a:ea typeface="宋体" charset="-122"/>
              </a:rPr>
              <a:t>卫星和</a:t>
            </a:r>
            <a:r>
              <a:rPr lang="en-US" altLang="zh-CN" sz="2400" dirty="0" smtClean="0">
                <a:solidFill>
                  <a:schemeClr val="tx2"/>
                </a:solidFill>
                <a:ea typeface="宋体" charset="-122"/>
              </a:rPr>
              <a:t>M</a:t>
            </a:r>
            <a:r>
              <a:rPr lang="zh-CN" altLang="en-US" sz="2400" dirty="0" smtClean="0">
                <a:solidFill>
                  <a:schemeClr val="tx2"/>
                </a:solidFill>
                <a:ea typeface="宋体" charset="-122"/>
              </a:rPr>
              <a:t>颗</a:t>
            </a:r>
            <a:r>
              <a:rPr lang="en-US" altLang="zh-CN" sz="2400" dirty="0" smtClean="0">
                <a:solidFill>
                  <a:schemeClr val="tx2"/>
                </a:solidFill>
                <a:ea typeface="宋体" charset="-122"/>
              </a:rPr>
              <a:t>BDS</a:t>
            </a:r>
            <a:r>
              <a:rPr lang="zh-CN" altLang="en-US" sz="2400" dirty="0" smtClean="0">
                <a:solidFill>
                  <a:schemeClr val="tx2"/>
                </a:solidFill>
                <a:ea typeface="宋体" charset="-122"/>
              </a:rPr>
              <a:t>卫星联合提供的伪距观测量方程组。和单一</a:t>
            </a:r>
            <a:r>
              <a:rPr lang="en-US" altLang="zh-CN" sz="2400" dirty="0" smtClean="0">
                <a:solidFill>
                  <a:schemeClr val="tx2"/>
                </a:solidFill>
                <a:ea typeface="宋体" charset="-122"/>
              </a:rPr>
              <a:t>GPS</a:t>
            </a:r>
            <a:r>
              <a:rPr lang="zh-CN" altLang="en-US" sz="2400" dirty="0" smtClean="0">
                <a:solidFill>
                  <a:schemeClr val="tx2"/>
                </a:solidFill>
                <a:ea typeface="宋体" charset="-122"/>
              </a:rPr>
              <a:t>系统相比，</a:t>
            </a:r>
            <a:r>
              <a:rPr lang="en-US" altLang="zh-CN" sz="2400" dirty="0" smtClean="0">
                <a:solidFill>
                  <a:schemeClr val="tx2"/>
                </a:solidFill>
                <a:ea typeface="宋体" charset="-122"/>
              </a:rPr>
              <a:t>BDS</a:t>
            </a:r>
            <a:r>
              <a:rPr lang="zh-CN" altLang="en-US" sz="2400" dirty="0" smtClean="0">
                <a:solidFill>
                  <a:schemeClr val="tx2"/>
                </a:solidFill>
                <a:ea typeface="宋体" charset="-122"/>
              </a:rPr>
              <a:t>伪距观测量多了一个系统时间偏差项，该项作为系统待定参数，使得未知量由</a:t>
            </a:r>
            <a:r>
              <a:rPr lang="en-US" altLang="zh-CN" sz="2400" dirty="0" smtClean="0">
                <a:solidFill>
                  <a:schemeClr val="tx2"/>
                </a:solidFill>
                <a:ea typeface="宋体" charset="-122"/>
              </a:rPr>
              <a:t>4</a:t>
            </a:r>
            <a:r>
              <a:rPr lang="zh-CN" altLang="en-US" sz="2400" dirty="0" smtClean="0">
                <a:solidFill>
                  <a:schemeClr val="tx2"/>
                </a:solidFill>
                <a:ea typeface="宋体" charset="-122"/>
              </a:rPr>
              <a:t>个变为</a:t>
            </a:r>
            <a:r>
              <a:rPr lang="en-US" altLang="zh-CN" sz="2400" dirty="0" smtClean="0">
                <a:solidFill>
                  <a:schemeClr val="tx2"/>
                </a:solidFill>
                <a:ea typeface="宋体" charset="-122"/>
              </a:rPr>
              <a:t>5</a:t>
            </a:r>
            <a:r>
              <a:rPr lang="zh-CN" altLang="en-US" sz="2400" dirty="0" smtClean="0">
                <a:solidFill>
                  <a:schemeClr val="tx2"/>
                </a:solidFill>
                <a:ea typeface="宋体" charset="-122"/>
              </a:rPr>
              <a:t>个。</a:t>
            </a:r>
          </a:p>
        </p:txBody>
      </p:sp>
      <p:graphicFrame>
        <p:nvGraphicFramePr>
          <p:cNvPr id="1026" name="Object 2"/>
          <p:cNvGraphicFramePr>
            <a:graphicFrameLocks noChangeAspect="1"/>
          </p:cNvGraphicFramePr>
          <p:nvPr/>
        </p:nvGraphicFramePr>
        <p:xfrm>
          <a:off x="3708400" y="1773238"/>
          <a:ext cx="5080000" cy="3429000"/>
        </p:xfrm>
        <a:graphic>
          <a:graphicData uri="http://schemas.openxmlformats.org/presentationml/2006/ole">
            <p:oleObj spid="_x0000_s6146" name="Equation" r:id="rId3" imgW="3619440" imgH="2552400" progId="Equation.DSMT4">
              <p:embed/>
            </p:oleObj>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457200" y="1600200"/>
            <a:ext cx="8229600" cy="2836863"/>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400" b="0" kern="0" dirty="0">
                <a:solidFill>
                  <a:schemeClr val="tx2"/>
                </a:solidFill>
                <a:latin typeface="+mn-lt"/>
                <a:ea typeface="+mn-ea"/>
              </a:rPr>
              <a:t>指南针</a:t>
            </a:r>
          </a:p>
          <a:p>
            <a:pPr marL="342900" indent="-342900" eaLnBrk="0" hangingPunct="0">
              <a:spcBef>
                <a:spcPct val="20000"/>
              </a:spcBef>
              <a:buClr>
                <a:schemeClr val="tx2"/>
              </a:buClr>
              <a:buSzPct val="90000"/>
              <a:buFont typeface="Symbol" pitchFamily="18" charset="2"/>
              <a:buChar char="¨"/>
              <a:defRPr/>
            </a:pPr>
            <a:r>
              <a:rPr lang="zh-CN" altLang="en-US" sz="2400" b="0" kern="0" dirty="0">
                <a:solidFill>
                  <a:schemeClr val="tx2"/>
                </a:solidFill>
                <a:latin typeface="+mn-lt"/>
                <a:ea typeface="+mn-ea"/>
              </a:rPr>
              <a:t>日月星辰，依靠天体的位置和方向实现导航目的。</a:t>
            </a:r>
            <a:endParaRPr lang="en-US" altLang="zh-CN" sz="2400" b="0" kern="0" dirty="0">
              <a:solidFill>
                <a:schemeClr val="tx2"/>
              </a:solidFill>
              <a:latin typeface="+mn-lt"/>
              <a:ea typeface="+mn-ea"/>
            </a:endParaRPr>
          </a:p>
          <a:p>
            <a:pPr marL="342900" indent="-342900" eaLnBrk="0" hangingPunct="0">
              <a:spcBef>
                <a:spcPct val="20000"/>
              </a:spcBef>
              <a:buClr>
                <a:schemeClr val="tx2"/>
              </a:buClr>
              <a:buSzPct val="90000"/>
              <a:buFont typeface="Symbol" pitchFamily="18" charset="2"/>
              <a:buChar char="¨"/>
              <a:defRPr/>
            </a:pPr>
            <a:r>
              <a:rPr lang="zh-CN" altLang="en-US" sz="2400" b="0" kern="0" dirty="0">
                <a:solidFill>
                  <a:schemeClr val="tx2"/>
                </a:solidFill>
                <a:latin typeface="+mn-lt"/>
                <a:ea typeface="+mn-ea"/>
              </a:rPr>
              <a:t>六分仪，海图，灯塔等。</a:t>
            </a:r>
          </a:p>
          <a:p>
            <a:pPr marL="342900" indent="-342900" eaLnBrk="0" hangingPunct="0">
              <a:spcBef>
                <a:spcPct val="20000"/>
              </a:spcBef>
              <a:buClr>
                <a:schemeClr val="tx2"/>
              </a:buClr>
              <a:buSzPct val="90000"/>
              <a:buFont typeface="Symbol" pitchFamily="18" charset="2"/>
              <a:buChar char="¨"/>
              <a:defRPr/>
            </a:pPr>
            <a:endParaRPr lang="zh-CN" altLang="en-US" b="0" kern="0" dirty="0">
              <a:solidFill>
                <a:srgbClr val="FFFFFF"/>
              </a:solidFill>
              <a:latin typeface="+mn-lt"/>
              <a:ea typeface="+mn-ea"/>
            </a:endParaRPr>
          </a:p>
        </p:txBody>
      </p:sp>
      <p:sp>
        <p:nvSpPr>
          <p:cNvPr id="19459" name="标题 1"/>
          <p:cNvSpPr>
            <a:spLocks noGrp="1"/>
          </p:cNvSpPr>
          <p:nvPr>
            <p:ph type="title"/>
          </p:nvPr>
        </p:nvSpPr>
        <p:spPr>
          <a:xfrm>
            <a:off x="467544" y="0"/>
            <a:ext cx="5770984" cy="981869"/>
          </a:xfrm>
        </p:spPr>
        <p:txBody>
          <a:bodyPr/>
          <a:lstStyle/>
          <a:p>
            <a:pPr eaLnBrk="1" hangingPunct="1"/>
            <a:r>
              <a:rPr lang="zh-CN" altLang="en-US" sz="3200" dirty="0" smtClean="0">
                <a:ea typeface="宋体" charset="-122"/>
              </a:rPr>
              <a:t>近代导航方法和仪器</a:t>
            </a:r>
            <a:endParaRPr lang="zh-CN" altLang="en-US" sz="3200" b="0" i="0" dirty="0" smtClean="0">
              <a:latin typeface="黑体" pitchFamily="2" charset="-122"/>
              <a:ea typeface="黑体" pitchFamily="2" charset="-122"/>
            </a:endParaRPr>
          </a:p>
        </p:txBody>
      </p:sp>
      <p:pic>
        <p:nvPicPr>
          <p:cNvPr id="5" name="Picture 6" descr="Using_sextant_swing"/>
          <p:cNvPicPr>
            <a:picLocks noChangeAspect="1" noChangeArrowheads="1" noCrop="1"/>
          </p:cNvPicPr>
          <p:nvPr/>
        </p:nvPicPr>
        <p:blipFill>
          <a:blip r:embed="rId2" cstate="print"/>
          <a:srcRect/>
          <a:stretch>
            <a:fillRect/>
          </a:stretch>
        </p:blipFill>
        <p:spPr bwMode="auto">
          <a:xfrm>
            <a:off x="611560" y="1412776"/>
            <a:ext cx="8135937" cy="40640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2915816" y="1628800"/>
            <a:ext cx="4968875" cy="41560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457200" y="274638"/>
            <a:ext cx="6686568" cy="582594"/>
          </a:xfrm>
        </p:spPr>
        <p:txBody>
          <a:bodyPr/>
          <a:lstStyle/>
          <a:p>
            <a:pPr algn="l"/>
            <a:r>
              <a:rPr lang="zh-CN" altLang="en-US" sz="3200" b="1" kern="1200" dirty="0" smtClean="0">
                <a:solidFill>
                  <a:srgbClr val="A18449"/>
                </a:solidFill>
                <a:latin typeface="Microsoft YaHei" pitchFamily="34" charset="-122"/>
                <a:ea typeface="宋体" charset="-122"/>
              </a:rPr>
              <a:t>导航定位接收机关键性能指标</a:t>
            </a:r>
          </a:p>
        </p:txBody>
      </p:sp>
      <p:sp>
        <p:nvSpPr>
          <p:cNvPr id="44035" name="内容占位符 2"/>
          <p:cNvSpPr>
            <a:spLocks noGrp="1"/>
          </p:cNvSpPr>
          <p:nvPr>
            <p:ph idx="1"/>
          </p:nvPr>
        </p:nvSpPr>
        <p:spPr/>
        <p:txBody>
          <a:bodyPr/>
          <a:lstStyle/>
          <a:p>
            <a:r>
              <a:rPr lang="zh-CN" altLang="en-US" sz="2800" b="1" dirty="0" smtClean="0">
                <a:solidFill>
                  <a:schemeClr val="tx2"/>
                </a:solidFill>
                <a:ea typeface="宋体" charset="-122"/>
              </a:rPr>
              <a:t>定位精度</a:t>
            </a:r>
            <a:endParaRPr lang="en-US" altLang="zh-CN" sz="2800" b="1" dirty="0" smtClean="0">
              <a:solidFill>
                <a:schemeClr val="tx2"/>
              </a:solidFill>
              <a:ea typeface="宋体" charset="-122"/>
            </a:endParaRPr>
          </a:p>
          <a:p>
            <a:r>
              <a:rPr lang="zh-CN" altLang="en-US" sz="2800" b="1" dirty="0" smtClean="0">
                <a:solidFill>
                  <a:schemeClr val="tx2"/>
                </a:solidFill>
                <a:ea typeface="宋体" charset="-122"/>
              </a:rPr>
              <a:t>灵敏度指标，分为捕获灵敏度和跟踪灵敏度</a:t>
            </a:r>
            <a:endParaRPr lang="en-US" altLang="zh-CN" sz="2800" b="1" dirty="0" smtClean="0">
              <a:solidFill>
                <a:schemeClr val="tx2"/>
              </a:solidFill>
              <a:ea typeface="宋体" charset="-122"/>
            </a:endParaRPr>
          </a:p>
          <a:p>
            <a:r>
              <a:rPr lang="zh-CN" altLang="en-US" sz="2800" b="1" dirty="0" smtClean="0">
                <a:solidFill>
                  <a:schemeClr val="tx2"/>
                </a:solidFill>
                <a:ea typeface="宋体" charset="-122"/>
              </a:rPr>
              <a:t>首次定位时间（</a:t>
            </a:r>
            <a:r>
              <a:rPr lang="en-US" altLang="zh-CN" sz="2800" b="1" dirty="0" smtClean="0">
                <a:solidFill>
                  <a:schemeClr val="tx2"/>
                </a:solidFill>
                <a:ea typeface="宋体" charset="-122"/>
              </a:rPr>
              <a:t>Time To First Fix, </a:t>
            </a:r>
            <a:r>
              <a:rPr lang="zh-CN" altLang="en-US" sz="2800" b="1" dirty="0" smtClean="0">
                <a:solidFill>
                  <a:schemeClr val="tx2"/>
                </a:solidFill>
                <a:ea typeface="宋体" charset="-122"/>
              </a:rPr>
              <a:t>即</a:t>
            </a:r>
            <a:r>
              <a:rPr lang="en-US" altLang="zh-CN" sz="2800" b="1" dirty="0" smtClean="0">
                <a:solidFill>
                  <a:schemeClr val="tx2"/>
                </a:solidFill>
                <a:ea typeface="宋体" charset="-122"/>
              </a:rPr>
              <a:t>TTFF</a:t>
            </a:r>
            <a:r>
              <a:rPr lang="zh-CN" altLang="en-US" sz="2800" b="1" dirty="0" smtClean="0">
                <a:solidFill>
                  <a:schemeClr val="tx2"/>
                </a:solidFill>
                <a:ea typeface="宋体" charset="-122"/>
              </a:rPr>
              <a:t>），冷启动、温启动和热启动</a:t>
            </a:r>
            <a:endParaRPr lang="en-US" altLang="zh-CN" sz="2800" b="1" dirty="0" smtClean="0">
              <a:solidFill>
                <a:schemeClr val="tx2"/>
              </a:solidFill>
              <a:ea typeface="宋体" charset="-122"/>
            </a:endParaRPr>
          </a:p>
          <a:p>
            <a:r>
              <a:rPr lang="zh-CN" altLang="en-US" sz="2800" b="1" dirty="0" smtClean="0">
                <a:solidFill>
                  <a:schemeClr val="tx2"/>
                </a:solidFill>
                <a:ea typeface="宋体" charset="-122"/>
              </a:rPr>
              <a:t>功耗大小</a:t>
            </a:r>
            <a:endParaRPr lang="en-US" altLang="zh-CN" sz="2800" b="1" dirty="0" smtClean="0">
              <a:solidFill>
                <a:schemeClr val="tx2"/>
              </a:solidFill>
              <a:ea typeface="宋体" charset="-122"/>
            </a:endParaRPr>
          </a:p>
          <a:p>
            <a:r>
              <a:rPr lang="zh-CN" altLang="en-US" sz="2800" b="1" dirty="0" smtClean="0">
                <a:solidFill>
                  <a:schemeClr val="tx2"/>
                </a:solidFill>
                <a:ea typeface="宋体" charset="-122"/>
              </a:rPr>
              <a:t>成本和体积，直接限制了产品的应用场景</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457200" y="214313"/>
            <a:ext cx="6329378" cy="642919"/>
          </a:xfrm>
        </p:spPr>
        <p:txBody>
          <a:bodyPr/>
          <a:lstStyle/>
          <a:p>
            <a:pPr algn="l" eaLnBrk="1" hangingPunct="1"/>
            <a:r>
              <a:rPr lang="zh-CN" altLang="en-US" sz="3200" b="1" kern="1200" dirty="0" smtClean="0">
                <a:solidFill>
                  <a:srgbClr val="A18449"/>
                </a:solidFill>
                <a:latin typeface="Microsoft YaHei" pitchFamily="34" charset="-122"/>
                <a:ea typeface="宋体" charset="-122"/>
              </a:rPr>
              <a:t>双模卫星导航接定位收机的优势</a:t>
            </a:r>
          </a:p>
        </p:txBody>
      </p:sp>
      <p:pic>
        <p:nvPicPr>
          <p:cNvPr id="56323" name="Picture 3"/>
          <p:cNvPicPr>
            <a:picLocks noChangeAspect="1" noChangeArrowheads="1"/>
          </p:cNvPicPr>
          <p:nvPr/>
        </p:nvPicPr>
        <p:blipFill>
          <a:blip r:embed="rId2"/>
          <a:srcRect/>
          <a:stretch>
            <a:fillRect/>
          </a:stretch>
        </p:blipFill>
        <p:spPr bwMode="auto">
          <a:xfrm>
            <a:off x="457200" y="1484313"/>
            <a:ext cx="8229600" cy="4641850"/>
          </a:xfrm>
          <a:prstGeom prst="rect">
            <a:avLst/>
          </a:prstGeom>
          <a:noFill/>
          <a:ln w="28575">
            <a:solidFill>
              <a:srgbClr val="FF0000"/>
            </a:solidFill>
            <a:miter lim="800000"/>
            <a:headEnd/>
            <a:tailEnd/>
          </a:ln>
        </p:spPr>
      </p:pic>
      <p:sp>
        <p:nvSpPr>
          <p:cNvPr id="7" name="AutoShape 9"/>
          <p:cNvSpPr>
            <a:spLocks noChangeArrowheads="1"/>
          </p:cNvSpPr>
          <p:nvPr/>
        </p:nvSpPr>
        <p:spPr bwMode="auto">
          <a:xfrm>
            <a:off x="7224713" y="3508375"/>
            <a:ext cx="1365250" cy="1228725"/>
          </a:xfrm>
          <a:prstGeom prst="irregularSeal2">
            <a:avLst/>
          </a:prstGeom>
          <a:gradFill rotWithShape="0">
            <a:gsLst>
              <a:gs pos="0">
                <a:srgbClr val="760000"/>
              </a:gs>
              <a:gs pos="50000">
                <a:srgbClr val="FF0000"/>
              </a:gs>
              <a:gs pos="100000">
                <a:srgbClr val="760000"/>
              </a:gs>
            </a:gsLst>
            <a:lin ang="5400000" scaled="1"/>
          </a:gradFill>
          <a:ln w="9525">
            <a:noFill/>
            <a:miter lim="800000"/>
            <a:headEnd/>
            <a:tailEnd/>
          </a:ln>
        </p:spPr>
        <p:txBody>
          <a:bodyPr wrap="none" anchor="ctr"/>
          <a:lstStyle/>
          <a:p>
            <a:endParaRPr lang="zh-CN" altLang="en-US"/>
          </a:p>
        </p:txBody>
      </p:sp>
      <p:sp>
        <p:nvSpPr>
          <p:cNvPr id="8" name="AutoShape 10"/>
          <p:cNvSpPr>
            <a:spLocks noChangeArrowheads="1"/>
          </p:cNvSpPr>
          <p:nvPr/>
        </p:nvSpPr>
        <p:spPr bwMode="auto">
          <a:xfrm>
            <a:off x="2997200" y="1198563"/>
            <a:ext cx="1365250" cy="1228725"/>
          </a:xfrm>
          <a:prstGeom prst="irregularSeal2">
            <a:avLst/>
          </a:prstGeom>
          <a:gradFill rotWithShape="0">
            <a:gsLst>
              <a:gs pos="0">
                <a:srgbClr val="760000"/>
              </a:gs>
              <a:gs pos="50000">
                <a:srgbClr val="FF0000"/>
              </a:gs>
              <a:gs pos="100000">
                <a:srgbClr val="760000"/>
              </a:gs>
            </a:gsLst>
            <a:lin ang="5400000" scaled="1"/>
          </a:gradFill>
          <a:ln w="9525">
            <a:noFill/>
            <a:miter lim="800000"/>
            <a:headEnd/>
            <a:tailEnd/>
          </a:ln>
        </p:spPr>
        <p:txBody>
          <a:bodyPr wrap="none" anchor="ctr"/>
          <a:lstStyle/>
          <a:p>
            <a:endParaRPr lang="zh-CN" altLang="en-US"/>
          </a:p>
        </p:txBody>
      </p:sp>
      <p:sp>
        <p:nvSpPr>
          <p:cNvPr id="9" name="AutoShape 11"/>
          <p:cNvSpPr>
            <a:spLocks noChangeArrowheads="1"/>
          </p:cNvSpPr>
          <p:nvPr/>
        </p:nvSpPr>
        <p:spPr bwMode="auto">
          <a:xfrm>
            <a:off x="5148263" y="1341438"/>
            <a:ext cx="1365250" cy="1228725"/>
          </a:xfrm>
          <a:prstGeom prst="irregularSeal2">
            <a:avLst/>
          </a:prstGeom>
          <a:gradFill rotWithShape="0">
            <a:gsLst>
              <a:gs pos="0">
                <a:srgbClr val="760000"/>
              </a:gs>
              <a:gs pos="50000">
                <a:srgbClr val="FF0000"/>
              </a:gs>
              <a:gs pos="100000">
                <a:srgbClr val="760000"/>
              </a:gs>
            </a:gsLst>
            <a:lin ang="5400000" scaled="1"/>
          </a:gradFill>
          <a:ln w="9525">
            <a:no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7239000" y="6400800"/>
            <a:ext cx="1905000" cy="457200"/>
          </a:xfrm>
          <a:prstGeom prst="rect">
            <a:avLst/>
          </a:prstGeom>
        </p:spPr>
        <p:txBody>
          <a:bodyPr/>
          <a:lstStyle/>
          <a:p>
            <a:pPr>
              <a:defRPr/>
            </a:pPr>
            <a:r>
              <a:rPr lang="en-US" altLang="zh-CN"/>
              <a:t>Slide </a:t>
            </a:r>
            <a:fld id="{7334CAFF-B760-4DA3-AF61-E807A5DB463E}" type="slidenum">
              <a:rPr lang="en-US" altLang="zh-CN"/>
              <a:pPr>
                <a:defRPr/>
              </a:pPr>
              <a:t>42</a:t>
            </a:fld>
            <a:endParaRPr lang="en-US" altLang="zh-CN"/>
          </a:p>
        </p:txBody>
      </p:sp>
      <p:sp>
        <p:nvSpPr>
          <p:cNvPr id="54275" name="Rectangle 2"/>
          <p:cNvSpPr>
            <a:spLocks noChangeArrowheads="1"/>
          </p:cNvSpPr>
          <p:nvPr/>
        </p:nvSpPr>
        <p:spPr bwMode="auto">
          <a:xfrm>
            <a:off x="357158" y="85724"/>
            <a:ext cx="5214942" cy="700070"/>
          </a:xfrm>
          <a:prstGeom prst="rect">
            <a:avLst/>
          </a:prstGeom>
          <a:noFill/>
          <a:ln w="9525">
            <a:noFill/>
            <a:miter lim="800000"/>
            <a:headEnd/>
            <a:tailEnd/>
          </a:ln>
        </p:spPr>
        <p:txBody>
          <a:bodyPr anchor="b"/>
          <a:lstStyle/>
          <a:p>
            <a:pPr algn="l"/>
            <a:r>
              <a:rPr lang="zh-CN" altLang="en-US" sz="3200" b="1" dirty="0" smtClean="0">
                <a:solidFill>
                  <a:srgbClr val="A18449"/>
                </a:solidFill>
                <a:latin typeface="Microsoft YaHei" pitchFamily="34" charset="-122"/>
                <a:ea typeface="宋体" charset="-122"/>
                <a:cs typeface="+mj-cs"/>
              </a:rPr>
              <a:t>定位</a:t>
            </a:r>
            <a:r>
              <a:rPr lang="zh-CN" altLang="en-US" sz="3200" b="1" dirty="0" smtClean="0">
                <a:solidFill>
                  <a:srgbClr val="A18449"/>
                </a:solidFill>
                <a:latin typeface="Microsoft YaHei" pitchFamily="34" charset="-122"/>
                <a:ea typeface="宋体" charset="-122"/>
                <a:cs typeface="+mj-cs"/>
              </a:rPr>
              <a:t>测量误差</a:t>
            </a:r>
            <a:r>
              <a:rPr lang="zh-CN" altLang="en-US" sz="3200" b="1" dirty="0" smtClean="0">
                <a:solidFill>
                  <a:srgbClr val="A18449"/>
                </a:solidFill>
                <a:latin typeface="Microsoft YaHei" pitchFamily="34" charset="-122"/>
                <a:ea typeface="宋体" charset="-122"/>
                <a:cs typeface="+mj-cs"/>
              </a:rPr>
              <a:t>来源及其影响</a:t>
            </a:r>
          </a:p>
        </p:txBody>
      </p:sp>
      <p:sp>
        <p:nvSpPr>
          <p:cNvPr id="54276" name="Rectangle 3"/>
          <p:cNvSpPr>
            <a:spLocks noChangeArrowheads="1"/>
          </p:cNvSpPr>
          <p:nvPr/>
        </p:nvSpPr>
        <p:spPr bwMode="auto">
          <a:xfrm>
            <a:off x="927100" y="1498600"/>
            <a:ext cx="6794500" cy="4081117"/>
          </a:xfrm>
          <a:prstGeom prst="rect">
            <a:avLst/>
          </a:prstGeom>
          <a:noFill/>
          <a:ln w="9525">
            <a:noFill/>
            <a:miter lim="800000"/>
            <a:headEnd/>
            <a:tailEnd/>
          </a:ln>
        </p:spPr>
        <p:txBody>
          <a:bodyPr>
            <a:spAutoFit/>
          </a:bodyPr>
          <a:lstStyle/>
          <a:p>
            <a:pPr algn="l" eaLnBrk="1" hangingPunct="1">
              <a:lnSpc>
                <a:spcPct val="90000"/>
              </a:lnSpc>
              <a:spcBef>
                <a:spcPct val="20000"/>
              </a:spcBef>
              <a:buSzPct val="75000"/>
              <a:buFont typeface="Wingdings" pitchFamily="2" charset="2"/>
              <a:buNone/>
            </a:pPr>
            <a:r>
              <a:rPr lang="zh-CN" altLang="en-US" sz="2400" b="1" dirty="0" smtClean="0">
                <a:solidFill>
                  <a:schemeClr val="tx2"/>
                </a:solidFill>
                <a:latin typeface="Tahoma" pitchFamily="34" charset="0"/>
              </a:rPr>
              <a:t>卫星测量</a:t>
            </a:r>
            <a:r>
              <a:rPr lang="zh-CN" altLang="en-US" sz="2400" b="1" dirty="0">
                <a:solidFill>
                  <a:schemeClr val="tx2"/>
                </a:solidFill>
                <a:latin typeface="Tahoma" pitchFamily="34" charset="0"/>
              </a:rPr>
              <a:t>通过地面接收设备接收卫星传送的信息来确定地面点的三维坐标。</a:t>
            </a:r>
          </a:p>
          <a:p>
            <a:pPr algn="l" eaLnBrk="1" hangingPunct="1">
              <a:spcBef>
                <a:spcPct val="20000"/>
              </a:spcBef>
              <a:buSzPct val="75000"/>
              <a:buFont typeface="Wingdings" pitchFamily="2" charset="2"/>
              <a:buNone/>
            </a:pPr>
            <a:r>
              <a:rPr lang="zh-CN" altLang="en-US" sz="2400" b="1" dirty="0" smtClean="0">
                <a:solidFill>
                  <a:schemeClr val="tx2"/>
                </a:solidFill>
                <a:latin typeface="Tahoma" pitchFamily="34" charset="0"/>
              </a:rPr>
              <a:t>卫星导航定位</a:t>
            </a:r>
            <a:r>
              <a:rPr lang="zh-CN" altLang="en-US" sz="2400" b="1" dirty="0">
                <a:solidFill>
                  <a:schemeClr val="tx2"/>
                </a:solidFill>
                <a:latin typeface="Tahoma" pitchFamily="34" charset="0"/>
              </a:rPr>
              <a:t>中，影响观测量精度的主要误差来源分为三类：</a:t>
            </a:r>
          </a:p>
          <a:p>
            <a:pPr algn="l" eaLnBrk="1" hangingPunct="1">
              <a:spcBef>
                <a:spcPct val="20000"/>
              </a:spcBef>
              <a:buSzPct val="75000"/>
              <a:buFont typeface="Wingdings" pitchFamily="2" charset="2"/>
              <a:buNone/>
            </a:pPr>
            <a:r>
              <a:rPr lang="zh-CN" altLang="en-US" sz="2400" b="1" dirty="0">
                <a:solidFill>
                  <a:schemeClr val="tx2"/>
                </a:solidFill>
                <a:latin typeface="Tahoma" pitchFamily="34" charset="0"/>
              </a:rPr>
              <a:t>•与卫星有关的误差。</a:t>
            </a:r>
          </a:p>
          <a:p>
            <a:pPr algn="l" eaLnBrk="1" hangingPunct="1">
              <a:spcBef>
                <a:spcPct val="20000"/>
              </a:spcBef>
              <a:buSzPct val="75000"/>
              <a:buFont typeface="Wingdings" pitchFamily="2" charset="2"/>
              <a:buNone/>
            </a:pPr>
            <a:r>
              <a:rPr lang="zh-CN" altLang="en-US" sz="2400" b="1" dirty="0">
                <a:solidFill>
                  <a:schemeClr val="tx2"/>
                </a:solidFill>
                <a:latin typeface="Tahoma" pitchFamily="34" charset="0"/>
              </a:rPr>
              <a:t>•与信号传播有关的误差。</a:t>
            </a:r>
          </a:p>
          <a:p>
            <a:pPr algn="l" eaLnBrk="1" hangingPunct="1">
              <a:spcBef>
                <a:spcPct val="20000"/>
              </a:spcBef>
              <a:buSzPct val="75000"/>
              <a:buFont typeface="Wingdings" pitchFamily="2" charset="2"/>
              <a:buNone/>
            </a:pPr>
            <a:r>
              <a:rPr lang="zh-CN" altLang="en-US" sz="2400" b="1" dirty="0">
                <a:solidFill>
                  <a:schemeClr val="tx2"/>
                </a:solidFill>
                <a:latin typeface="Tahoma" pitchFamily="34" charset="0"/>
              </a:rPr>
              <a:t>•与接收设备有关的误差。</a:t>
            </a:r>
          </a:p>
          <a:p>
            <a:pPr algn="l" eaLnBrk="1" hangingPunct="1">
              <a:spcBef>
                <a:spcPct val="20000"/>
              </a:spcBef>
              <a:buSzPct val="75000"/>
              <a:buFont typeface="Wingdings" pitchFamily="2" charset="2"/>
              <a:buNone/>
            </a:pPr>
            <a:r>
              <a:rPr lang="zh-CN" altLang="en-US" sz="2400" b="1" dirty="0">
                <a:solidFill>
                  <a:schemeClr val="tx2"/>
                </a:solidFill>
                <a:latin typeface="Tahoma" pitchFamily="34" charset="0"/>
              </a:rPr>
              <a:t>为了便于理解，通常均把各种误差的影响投影到站星距离上，以相应的距离误差表示，称为等效距离误差。</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1"/>
          <p:cNvSpPr>
            <a:spLocks noGrp="1"/>
          </p:cNvSpPr>
          <p:nvPr>
            <p:ph type="sldNum" sz="quarter" idx="4294967295"/>
          </p:nvPr>
        </p:nvSpPr>
        <p:spPr>
          <a:xfrm>
            <a:off x="7239000" y="6400800"/>
            <a:ext cx="1905000" cy="457200"/>
          </a:xfrm>
          <a:prstGeom prst="rect">
            <a:avLst/>
          </a:prstGeom>
        </p:spPr>
        <p:txBody>
          <a:bodyPr/>
          <a:lstStyle/>
          <a:p>
            <a:pPr>
              <a:defRPr/>
            </a:pPr>
            <a:r>
              <a:rPr lang="en-US" altLang="zh-CN"/>
              <a:t>Slide </a:t>
            </a:r>
            <a:fld id="{D2E1125E-B30C-43BD-96E9-233D118173AF}" type="slidenum">
              <a:rPr lang="en-US" altLang="zh-CN"/>
              <a:pPr>
                <a:defRPr/>
              </a:pPr>
              <a:t>43</a:t>
            </a:fld>
            <a:endParaRPr lang="en-US" altLang="zh-CN"/>
          </a:p>
        </p:txBody>
      </p:sp>
      <p:graphicFrame>
        <p:nvGraphicFramePr>
          <p:cNvPr id="671821" name="Group 77"/>
          <p:cNvGraphicFramePr>
            <a:graphicFrameLocks noGrp="1"/>
          </p:cNvGraphicFramePr>
          <p:nvPr/>
        </p:nvGraphicFramePr>
        <p:xfrm>
          <a:off x="714348" y="1071546"/>
          <a:ext cx="7524776" cy="5080191"/>
        </p:xfrm>
        <a:graphic>
          <a:graphicData uri="http://schemas.openxmlformats.org/drawingml/2006/table">
            <a:tbl>
              <a:tblPr/>
              <a:tblGrid>
                <a:gridCol w="1285875"/>
                <a:gridCol w="1738307"/>
                <a:gridCol w="2071702"/>
                <a:gridCol w="2428892"/>
              </a:tblGrid>
              <a:tr h="474663">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800" b="1" i="0" u="none" strike="noStrike" cap="none" normalizeH="0" baseline="0" dirty="0" smtClean="0">
                          <a:ln>
                            <a:noFill/>
                          </a:ln>
                          <a:solidFill>
                            <a:schemeClr val="tx2"/>
                          </a:solidFill>
                          <a:effectLst/>
                          <a:latin typeface="Tahoma" pitchFamily="34" charset="0"/>
                          <a:ea typeface="楷体_GB2312" pitchFamily="49" charset="-122"/>
                        </a:rPr>
                        <a:t>误差来源</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endParaRPr kumimoji="0" lang="zh-CN" altLang="en-US" sz="2400" b="1" i="0" u="none" strike="noStrike" cap="none" normalizeH="0" baseline="0" dirty="0" smtClean="0">
                        <a:ln>
                          <a:noFill/>
                        </a:ln>
                        <a:solidFill>
                          <a:schemeClr val="tx2"/>
                        </a:solidFill>
                        <a:effectLst/>
                        <a:latin typeface="Tahoma" pitchFamily="34" charset="0"/>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en-US" altLang="zh-CN" sz="2400" b="1" i="0" u="none" strike="noStrike" cap="none" normalizeH="0" baseline="0" dirty="0" smtClean="0">
                          <a:ln>
                            <a:noFill/>
                          </a:ln>
                          <a:solidFill>
                            <a:schemeClr val="tx2"/>
                          </a:solidFill>
                          <a:effectLst/>
                          <a:latin typeface="Tahoma" pitchFamily="34" charset="0"/>
                          <a:ea typeface="楷体_GB2312" pitchFamily="49" charset="-122"/>
                        </a:rPr>
                        <a:t>P</a:t>
                      </a:r>
                      <a:r>
                        <a:rPr kumimoji="0" lang="zh-CN" altLang="en-US" sz="2400" b="1" i="0" u="none" strike="noStrike" cap="none" normalizeH="0" baseline="0" dirty="0" smtClean="0">
                          <a:ln>
                            <a:noFill/>
                          </a:ln>
                          <a:solidFill>
                            <a:schemeClr val="tx2"/>
                          </a:solidFill>
                          <a:effectLst/>
                          <a:latin typeface="Tahoma" pitchFamily="34" charset="0"/>
                          <a:ea typeface="楷体_GB2312" pitchFamily="49" charset="-122"/>
                        </a:rPr>
                        <a:t>码（军用）</a:t>
                      </a:r>
                      <a:endParaRPr kumimoji="0" lang="zh-CN" altLang="en-US" sz="2400" b="1" i="0" u="none" strike="noStrike" cap="none" normalizeH="0" baseline="0" dirty="0" smtClean="0">
                        <a:ln>
                          <a:noFill/>
                        </a:ln>
                        <a:solidFill>
                          <a:schemeClr val="tx2"/>
                        </a:solidFill>
                        <a:effectLst/>
                        <a:latin typeface="Tahoma" pitchFamily="34" charset="0"/>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en-US" altLang="zh-CN" sz="2400" b="1" i="0" u="none" strike="noStrike" cap="none" normalizeH="0" baseline="0" dirty="0" smtClean="0">
                          <a:ln>
                            <a:noFill/>
                          </a:ln>
                          <a:solidFill>
                            <a:schemeClr val="tx2"/>
                          </a:solidFill>
                          <a:effectLst/>
                          <a:latin typeface="Tahoma" pitchFamily="34" charset="0"/>
                          <a:ea typeface="楷体_GB2312" pitchFamily="49" charset="-122"/>
                        </a:rPr>
                        <a:t>C/A</a:t>
                      </a:r>
                      <a:r>
                        <a:rPr kumimoji="0" lang="zh-CN" altLang="en-US" sz="2400" b="1" i="0" u="none" strike="noStrike" cap="none" normalizeH="0" baseline="0" dirty="0" smtClean="0">
                          <a:ln>
                            <a:noFill/>
                          </a:ln>
                          <a:solidFill>
                            <a:schemeClr val="tx2"/>
                          </a:solidFill>
                          <a:effectLst/>
                          <a:latin typeface="Tahoma" pitchFamily="34" charset="0"/>
                          <a:ea typeface="楷体_GB2312" pitchFamily="49" charset="-122"/>
                        </a:rPr>
                        <a:t>码（民用）</a:t>
                      </a:r>
                      <a:endParaRPr kumimoji="0" lang="zh-CN" altLang="en-US" sz="2400" b="1" i="0" u="none" strike="noStrike" cap="none" normalizeH="0" baseline="0" dirty="0" smtClean="0">
                        <a:ln>
                          <a:noFill/>
                        </a:ln>
                        <a:solidFill>
                          <a:schemeClr val="tx2"/>
                        </a:solidFill>
                        <a:effectLst/>
                        <a:latin typeface="Tahoma" pitchFamily="34" charset="0"/>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657350">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800" b="1" i="0" u="none" strike="noStrike" cap="none" normalizeH="0" baseline="0" dirty="0" smtClean="0">
                          <a:ln>
                            <a:noFill/>
                          </a:ln>
                          <a:solidFill>
                            <a:schemeClr val="tx2"/>
                          </a:solidFill>
                          <a:effectLst/>
                          <a:latin typeface="Tahoma" pitchFamily="34" charset="0"/>
                          <a:ea typeface="楷体_GB2312" pitchFamily="49" charset="-122"/>
                        </a:rPr>
                        <a:t>卫星</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星历与模型误差</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钟差与稳定度</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卫星摄动</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相位不确定性</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其它</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合计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4.2</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3.0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1.0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0.5</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0.9</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5.4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4.2</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3.0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1.0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0.5</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0.9</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5.4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414463">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800" b="1" i="0" u="none" strike="noStrike" cap="none" normalizeH="0" baseline="0" dirty="0" smtClean="0">
                          <a:ln>
                            <a:noFill/>
                          </a:ln>
                          <a:solidFill>
                            <a:schemeClr val="tx2"/>
                          </a:solidFill>
                          <a:effectLst/>
                          <a:latin typeface="Tahoma" pitchFamily="34" charset="0"/>
                          <a:ea typeface="楷体_GB2312" pitchFamily="49" charset="-122"/>
                        </a:rPr>
                        <a:t>信号传播</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电离层折射</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对流层折射</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多路径效应</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其它</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合计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2.3</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2.0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1.2</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0.5</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3.3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5.0-10.0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2.0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1.2</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0.5</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5.5-10.3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847725">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800" b="1" i="0" u="none" strike="noStrike" cap="none" normalizeH="0" baseline="0" smtClean="0">
                          <a:ln>
                            <a:noFill/>
                          </a:ln>
                          <a:solidFill>
                            <a:schemeClr val="tx2"/>
                          </a:solidFill>
                          <a:effectLst/>
                          <a:latin typeface="Tahoma" pitchFamily="34" charset="0"/>
                          <a:ea typeface="楷体_GB2312" pitchFamily="49" charset="-122"/>
                        </a:rPr>
                        <a:t>接收机</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接收机噪声</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其它</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600" b="1" i="0" u="none" strike="noStrike" cap="none" normalizeH="0" baseline="0" dirty="0" smtClean="0">
                          <a:ln>
                            <a:noFill/>
                          </a:ln>
                          <a:solidFill>
                            <a:schemeClr val="tx2"/>
                          </a:solidFill>
                          <a:effectLst/>
                          <a:latin typeface="Tahoma" pitchFamily="34" charset="0"/>
                          <a:ea typeface="楷体_GB2312" pitchFamily="49" charset="-122"/>
                        </a:rPr>
                        <a:t>合计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1.0</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0.5</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7.5</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0.5</a:t>
                      </a:r>
                    </a:p>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7.5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81000">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800" b="1" i="0" u="none" strike="noStrike" cap="none" normalizeH="0" baseline="0" dirty="0" smtClean="0">
                          <a:ln>
                            <a:noFill/>
                          </a:ln>
                          <a:solidFill>
                            <a:schemeClr val="tx2"/>
                          </a:solidFill>
                          <a:effectLst/>
                          <a:latin typeface="Tahoma" pitchFamily="34" charset="0"/>
                          <a:ea typeface="楷体_GB2312" pitchFamily="49" charset="-122"/>
                        </a:rPr>
                        <a:t>总计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endParaRPr kumimoji="0" lang="zh-CN" altLang="en-US" sz="1400" b="1" i="0" u="none" strike="noStrike" cap="none" normalizeH="0" baseline="0" smtClean="0">
                        <a:ln>
                          <a:noFill/>
                        </a:ln>
                        <a:solidFill>
                          <a:schemeClr val="tx2"/>
                        </a:solidFill>
                        <a:effectLst/>
                        <a:latin typeface="Tahoma" pitchFamily="34" charset="0"/>
                        <a:ea typeface="楷体_GB2312" pitchFamily="49"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smtClean="0">
                          <a:ln>
                            <a:noFill/>
                          </a:ln>
                          <a:solidFill>
                            <a:schemeClr val="tx2"/>
                          </a:solidFill>
                          <a:effectLst/>
                          <a:latin typeface="Tahoma" pitchFamily="34" charset="0"/>
                          <a:ea typeface="楷体_GB2312" pitchFamily="49" charset="-122"/>
                        </a:rPr>
                        <a:t>6.4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FFFF"/>
                        </a:buClr>
                        <a:buSzPct val="75000"/>
                        <a:buFont typeface="Monotype Sorts" pitchFamily="2" charset="2"/>
                        <a:buNone/>
                        <a:tabLst/>
                      </a:pPr>
                      <a:r>
                        <a:rPr kumimoji="0" lang="zh-CN" altLang="en-US" sz="1400" b="1" i="0" u="none" strike="noStrike" cap="none" normalizeH="0" baseline="0" dirty="0" smtClean="0">
                          <a:ln>
                            <a:noFill/>
                          </a:ln>
                          <a:solidFill>
                            <a:schemeClr val="tx2"/>
                          </a:solidFill>
                          <a:effectLst/>
                          <a:latin typeface="Tahoma" pitchFamily="34" charset="0"/>
                          <a:ea typeface="楷体_GB2312" pitchFamily="49" charset="-122"/>
                        </a:rPr>
                        <a:t>10.8-13.6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55331" name="Rectangle 78"/>
          <p:cNvSpPr>
            <a:spLocks noChangeArrowheads="1"/>
          </p:cNvSpPr>
          <p:nvPr/>
        </p:nvSpPr>
        <p:spPr bwMode="auto">
          <a:xfrm>
            <a:off x="170740" y="124916"/>
            <a:ext cx="6643702" cy="662010"/>
          </a:xfrm>
          <a:prstGeom prst="rect">
            <a:avLst/>
          </a:prstGeom>
          <a:noFill/>
          <a:ln w="9525">
            <a:noFill/>
            <a:miter lim="800000"/>
            <a:headEnd/>
            <a:tailEnd/>
          </a:ln>
        </p:spPr>
        <p:txBody>
          <a:bodyPr anchor="b"/>
          <a:lstStyle/>
          <a:p>
            <a:pPr algn="l"/>
            <a:r>
              <a:rPr lang="en-US" altLang="zh-CN" sz="3200" b="1" dirty="0" smtClean="0">
                <a:solidFill>
                  <a:srgbClr val="A18449"/>
                </a:solidFill>
                <a:latin typeface="Microsoft YaHei" pitchFamily="34" charset="-122"/>
                <a:ea typeface="宋体" charset="-122"/>
                <a:cs typeface="+mj-cs"/>
              </a:rPr>
              <a:t>GPS</a:t>
            </a:r>
            <a:r>
              <a:rPr lang="zh-CN" altLang="en-US" sz="3200" b="1" dirty="0" smtClean="0">
                <a:solidFill>
                  <a:srgbClr val="A18449"/>
                </a:solidFill>
                <a:latin typeface="Microsoft YaHei" pitchFamily="34" charset="-122"/>
                <a:ea typeface="宋体" charset="-122"/>
                <a:cs typeface="+mj-cs"/>
              </a:rPr>
              <a:t>测量误差分类及其对距离影响</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8"/>
          <p:cNvSpPr>
            <a:spLocks noChangeArrowheads="1"/>
          </p:cNvSpPr>
          <p:nvPr/>
        </p:nvSpPr>
        <p:spPr bwMode="auto">
          <a:xfrm>
            <a:off x="170740" y="124916"/>
            <a:ext cx="6643702" cy="662010"/>
          </a:xfrm>
          <a:prstGeom prst="rect">
            <a:avLst/>
          </a:prstGeom>
          <a:noFill/>
          <a:ln w="9525">
            <a:noFill/>
            <a:miter lim="800000"/>
            <a:headEnd/>
            <a:tailEnd/>
          </a:ln>
        </p:spPr>
        <p:txBody>
          <a:bodyPr anchor="b"/>
          <a:lstStyle/>
          <a:p>
            <a:pPr algn="l"/>
            <a:r>
              <a:rPr lang="en-US" altLang="zh-CN" sz="3200" b="1" dirty="0" smtClean="0">
                <a:solidFill>
                  <a:srgbClr val="A18449"/>
                </a:solidFill>
                <a:latin typeface="Microsoft YaHei" pitchFamily="34" charset="-122"/>
                <a:ea typeface="宋体" charset="-122"/>
                <a:cs typeface="+mj-cs"/>
              </a:rPr>
              <a:t>NMEA-0183</a:t>
            </a:r>
            <a:r>
              <a:rPr lang="zh-CN" altLang="en-US" sz="3200" b="1" dirty="0" smtClean="0">
                <a:solidFill>
                  <a:srgbClr val="A18449"/>
                </a:solidFill>
                <a:latin typeface="Microsoft YaHei" pitchFamily="34" charset="-122"/>
                <a:ea typeface="宋体" charset="-122"/>
                <a:cs typeface="+mj-cs"/>
              </a:rPr>
              <a:t>消息协议介绍</a:t>
            </a:r>
            <a:endParaRPr lang="zh-CN" altLang="en-US" sz="3200" b="1" dirty="0" smtClean="0">
              <a:solidFill>
                <a:srgbClr val="A18449"/>
              </a:solidFill>
              <a:latin typeface="Microsoft YaHei" pitchFamily="34" charset="-122"/>
              <a:ea typeface="宋体" charset="-122"/>
              <a:cs typeface="+mj-cs"/>
            </a:endParaRPr>
          </a:p>
        </p:txBody>
      </p:sp>
      <p:sp>
        <p:nvSpPr>
          <p:cNvPr id="3" name="TextBox 2"/>
          <p:cNvSpPr txBox="1"/>
          <p:nvPr/>
        </p:nvSpPr>
        <p:spPr>
          <a:xfrm>
            <a:off x="357158" y="1142984"/>
            <a:ext cx="8001024" cy="3970318"/>
          </a:xfrm>
          <a:prstGeom prst="rect">
            <a:avLst/>
          </a:prstGeom>
          <a:noFill/>
        </p:spPr>
        <p:txBody>
          <a:bodyPr wrap="square" rtlCol="0">
            <a:spAutoFit/>
          </a:bodyPr>
          <a:lstStyle/>
          <a:p>
            <a:pPr indent="536575" algn="just"/>
            <a:r>
              <a:rPr lang="en-US" altLang="zh-CN" b="1" dirty="0" smtClean="0">
                <a:solidFill>
                  <a:schemeClr val="tx2"/>
                </a:solidFill>
              </a:rPr>
              <a:t>NMEA 0183</a:t>
            </a:r>
            <a:r>
              <a:rPr lang="zh-CN" altLang="en-US" b="1" dirty="0" smtClean="0">
                <a:solidFill>
                  <a:schemeClr val="tx2"/>
                </a:solidFill>
              </a:rPr>
              <a:t>是美国国家海洋电子协会（</a:t>
            </a:r>
            <a:r>
              <a:rPr lang="en-US" altLang="zh-CN" b="1" dirty="0" smtClean="0">
                <a:solidFill>
                  <a:schemeClr val="tx2"/>
                </a:solidFill>
              </a:rPr>
              <a:t>National Marine Electronics Association </a:t>
            </a:r>
            <a:r>
              <a:rPr lang="zh-CN" altLang="en-US" b="1" dirty="0" smtClean="0">
                <a:solidFill>
                  <a:schemeClr val="tx2"/>
                </a:solidFill>
              </a:rPr>
              <a:t>）为海用电子设备制定</a:t>
            </a:r>
            <a:r>
              <a:rPr lang="zh-CN" altLang="en-US" b="1" dirty="0" smtClean="0">
                <a:solidFill>
                  <a:schemeClr val="tx2"/>
                </a:solidFill>
              </a:rPr>
              <a:t>的标准</a:t>
            </a:r>
            <a:r>
              <a:rPr lang="zh-CN" altLang="en-US" b="1" dirty="0" smtClean="0">
                <a:solidFill>
                  <a:schemeClr val="tx2"/>
                </a:solidFill>
              </a:rPr>
              <a:t>格式。该协议采用</a:t>
            </a:r>
            <a:r>
              <a:rPr lang="en-US" altLang="zh-CN" b="1" dirty="0" smtClean="0">
                <a:solidFill>
                  <a:schemeClr val="tx2"/>
                </a:solidFill>
              </a:rPr>
              <a:t>ASCII</a:t>
            </a:r>
            <a:r>
              <a:rPr lang="zh-CN" altLang="en-US" b="1" dirty="0" smtClean="0">
                <a:solidFill>
                  <a:schemeClr val="tx2"/>
                </a:solidFill>
              </a:rPr>
              <a:t>码，其串行通信默认参数为：波特率</a:t>
            </a:r>
            <a:r>
              <a:rPr lang="en-US" altLang="zh-CN" b="1" dirty="0" smtClean="0">
                <a:solidFill>
                  <a:schemeClr val="tx2"/>
                </a:solidFill>
              </a:rPr>
              <a:t>=4800bps</a:t>
            </a:r>
            <a:r>
              <a:rPr lang="zh-CN" altLang="en-US" b="1" dirty="0" smtClean="0">
                <a:solidFill>
                  <a:schemeClr val="tx2"/>
                </a:solidFill>
              </a:rPr>
              <a:t>，数据位</a:t>
            </a:r>
            <a:r>
              <a:rPr lang="en-US" altLang="zh-CN" b="1" dirty="0" smtClean="0">
                <a:solidFill>
                  <a:schemeClr val="tx2"/>
                </a:solidFill>
              </a:rPr>
              <a:t>=8bit</a:t>
            </a:r>
            <a:r>
              <a:rPr lang="zh-CN" altLang="en-US" b="1" dirty="0" smtClean="0">
                <a:solidFill>
                  <a:schemeClr val="tx2"/>
                </a:solidFill>
              </a:rPr>
              <a:t>，开始位</a:t>
            </a:r>
            <a:r>
              <a:rPr lang="en-US" altLang="zh-CN" b="1" dirty="0" smtClean="0">
                <a:solidFill>
                  <a:schemeClr val="tx2"/>
                </a:solidFill>
              </a:rPr>
              <a:t>=1bit</a:t>
            </a:r>
            <a:r>
              <a:rPr lang="zh-CN" altLang="en-US" b="1" dirty="0" smtClean="0">
                <a:solidFill>
                  <a:schemeClr val="tx2"/>
                </a:solidFill>
              </a:rPr>
              <a:t>，停止位</a:t>
            </a:r>
            <a:r>
              <a:rPr lang="en-US" altLang="zh-CN" b="1" dirty="0" smtClean="0">
                <a:solidFill>
                  <a:schemeClr val="tx2"/>
                </a:solidFill>
              </a:rPr>
              <a:t>=1bit</a:t>
            </a:r>
            <a:r>
              <a:rPr lang="zh-CN" altLang="en-US" b="1" dirty="0" smtClean="0">
                <a:solidFill>
                  <a:schemeClr val="tx2"/>
                </a:solidFill>
              </a:rPr>
              <a:t>，无</a:t>
            </a:r>
            <a:r>
              <a:rPr lang="zh-CN" altLang="en-US" b="1" dirty="0" smtClean="0">
                <a:solidFill>
                  <a:schemeClr val="tx2"/>
                </a:solidFill>
              </a:rPr>
              <a:t>奇偶校验</a:t>
            </a:r>
            <a:r>
              <a:rPr lang="zh-CN" altLang="en-US" b="1" dirty="0" smtClean="0">
                <a:solidFill>
                  <a:schemeClr val="tx2"/>
                </a:solidFill>
              </a:rPr>
              <a:t>。</a:t>
            </a:r>
            <a:endParaRPr lang="en-US" altLang="zh-CN" b="1" dirty="0" smtClean="0">
              <a:solidFill>
                <a:schemeClr val="tx2"/>
              </a:solidFill>
            </a:endParaRPr>
          </a:p>
          <a:p>
            <a:pPr indent="536575" algn="just"/>
            <a:endParaRPr lang="en-US" altLang="zh-CN" b="1" dirty="0" smtClean="0">
              <a:solidFill>
                <a:schemeClr val="tx2"/>
              </a:solidFill>
            </a:endParaRPr>
          </a:p>
          <a:p>
            <a:pPr indent="536575" algn="just"/>
            <a:r>
              <a:rPr lang="zh-CN" altLang="en-US" b="1" dirty="0" smtClean="0">
                <a:solidFill>
                  <a:schemeClr val="tx2"/>
                </a:solidFill>
              </a:rPr>
              <a:t>帧格式形如：</a:t>
            </a:r>
            <a:r>
              <a:rPr lang="en-US" altLang="zh-CN" b="1" dirty="0" smtClean="0">
                <a:solidFill>
                  <a:schemeClr val="tx2"/>
                </a:solidFill>
              </a:rPr>
              <a:t>$</a:t>
            </a:r>
            <a:r>
              <a:rPr lang="en-US" altLang="zh-CN" b="1" dirty="0" err="1" smtClean="0">
                <a:solidFill>
                  <a:schemeClr val="tx2"/>
                </a:solidFill>
              </a:rPr>
              <a:t>aaccc,ddd,ddd</a:t>
            </a:r>
            <a:r>
              <a:rPr lang="en-US" altLang="zh-CN" b="1" dirty="0" smtClean="0">
                <a:solidFill>
                  <a:schemeClr val="tx2"/>
                </a:solidFill>
              </a:rPr>
              <a:t>,…,</a:t>
            </a:r>
            <a:r>
              <a:rPr lang="en-US" altLang="zh-CN" b="1" dirty="0" err="1" smtClean="0">
                <a:solidFill>
                  <a:schemeClr val="tx2"/>
                </a:solidFill>
              </a:rPr>
              <a:t>ddd</a:t>
            </a:r>
            <a:r>
              <a:rPr lang="en-US" altLang="zh-CN" b="1" dirty="0" smtClean="0">
                <a:solidFill>
                  <a:schemeClr val="tx2"/>
                </a:solidFill>
              </a:rPr>
              <a:t>*</a:t>
            </a:r>
            <a:r>
              <a:rPr lang="en-US" altLang="zh-CN" b="1" dirty="0" err="1" smtClean="0">
                <a:solidFill>
                  <a:schemeClr val="tx2"/>
                </a:solidFill>
              </a:rPr>
              <a:t>hh</a:t>
            </a:r>
            <a:r>
              <a:rPr lang="en-US" altLang="zh-CN" b="1" dirty="0" smtClean="0">
                <a:solidFill>
                  <a:schemeClr val="tx2"/>
                </a:solidFill>
              </a:rPr>
              <a:t>&lt;CR&gt;&lt;LF&gt; </a:t>
            </a:r>
          </a:p>
          <a:p>
            <a:pPr indent="536575" algn="just"/>
            <a:r>
              <a:rPr lang="en-US" altLang="zh-CN" b="1" dirty="0" smtClean="0">
                <a:solidFill>
                  <a:schemeClr val="tx2"/>
                </a:solidFill>
              </a:rPr>
              <a:t>1</a:t>
            </a:r>
            <a:r>
              <a:rPr lang="zh-CN" altLang="en-US" b="1" dirty="0" smtClean="0">
                <a:solidFill>
                  <a:schemeClr val="tx2"/>
                </a:solidFill>
              </a:rPr>
              <a:t>、“</a:t>
            </a:r>
            <a:r>
              <a:rPr lang="en-US" altLang="zh-CN" b="1" dirty="0" smtClean="0">
                <a:solidFill>
                  <a:schemeClr val="tx2"/>
                </a:solidFill>
              </a:rPr>
              <a:t>$”  ——     </a:t>
            </a:r>
            <a:r>
              <a:rPr lang="zh-CN" altLang="en-US" b="1" dirty="0" smtClean="0">
                <a:solidFill>
                  <a:schemeClr val="tx2"/>
                </a:solidFill>
              </a:rPr>
              <a:t>帧</a:t>
            </a:r>
            <a:r>
              <a:rPr lang="zh-CN" altLang="en-US" b="1" dirty="0" smtClean="0">
                <a:solidFill>
                  <a:schemeClr val="tx2"/>
                </a:solidFill>
              </a:rPr>
              <a:t>命令起始位 </a:t>
            </a:r>
          </a:p>
          <a:p>
            <a:pPr indent="536575" algn="just"/>
            <a:r>
              <a:rPr lang="en-US" altLang="zh-CN" b="1" dirty="0" smtClean="0">
                <a:solidFill>
                  <a:schemeClr val="tx2"/>
                </a:solidFill>
              </a:rPr>
              <a:t>2</a:t>
            </a:r>
            <a:r>
              <a:rPr lang="zh-CN" altLang="en-US" b="1" dirty="0" smtClean="0">
                <a:solidFill>
                  <a:schemeClr val="tx2"/>
                </a:solidFill>
              </a:rPr>
              <a:t>、</a:t>
            </a:r>
            <a:r>
              <a:rPr lang="en-US" altLang="zh-CN" b="1" dirty="0" err="1" smtClean="0">
                <a:solidFill>
                  <a:schemeClr val="tx2"/>
                </a:solidFill>
              </a:rPr>
              <a:t>aaccc</a:t>
            </a:r>
            <a:r>
              <a:rPr lang="en-US" altLang="zh-CN" b="1" dirty="0" smtClean="0">
                <a:solidFill>
                  <a:schemeClr val="tx2"/>
                </a:solidFill>
              </a:rPr>
              <a:t>  ——  </a:t>
            </a:r>
            <a:r>
              <a:rPr lang="zh-CN" altLang="en-US" b="1" dirty="0" smtClean="0">
                <a:solidFill>
                  <a:schemeClr val="tx2"/>
                </a:solidFill>
              </a:rPr>
              <a:t>地址</a:t>
            </a:r>
            <a:r>
              <a:rPr lang="zh-CN" altLang="en-US" b="1" dirty="0" smtClean="0">
                <a:solidFill>
                  <a:schemeClr val="tx2"/>
                </a:solidFill>
              </a:rPr>
              <a:t>域，前两位为识别符，后三位为语句名 </a:t>
            </a:r>
          </a:p>
          <a:p>
            <a:pPr indent="536575" algn="just"/>
            <a:r>
              <a:rPr lang="en-US" altLang="zh-CN" b="1" dirty="0" smtClean="0">
                <a:solidFill>
                  <a:schemeClr val="tx2"/>
                </a:solidFill>
              </a:rPr>
              <a:t>3</a:t>
            </a:r>
            <a:r>
              <a:rPr lang="zh-CN" altLang="en-US" b="1" dirty="0" smtClean="0">
                <a:solidFill>
                  <a:schemeClr val="tx2"/>
                </a:solidFill>
              </a:rPr>
              <a:t>、</a:t>
            </a:r>
            <a:r>
              <a:rPr lang="en-US" altLang="zh-CN" b="1" dirty="0" err="1" smtClean="0">
                <a:solidFill>
                  <a:schemeClr val="tx2"/>
                </a:solidFill>
              </a:rPr>
              <a:t>ddd</a:t>
            </a:r>
            <a:r>
              <a:rPr lang="en-US" altLang="zh-CN" b="1" dirty="0" smtClean="0">
                <a:solidFill>
                  <a:schemeClr val="tx2"/>
                </a:solidFill>
              </a:rPr>
              <a:t>…</a:t>
            </a:r>
            <a:r>
              <a:rPr lang="en-US" altLang="zh-CN" b="1" dirty="0" err="1" smtClean="0">
                <a:solidFill>
                  <a:schemeClr val="tx2"/>
                </a:solidFill>
              </a:rPr>
              <a:t>ddd</a:t>
            </a:r>
            <a:r>
              <a:rPr lang="en-US" altLang="zh-CN" b="1" dirty="0" smtClean="0">
                <a:solidFill>
                  <a:schemeClr val="tx2"/>
                </a:solidFill>
              </a:rPr>
              <a:t>——  </a:t>
            </a:r>
            <a:r>
              <a:rPr lang="zh-CN" altLang="en-US" b="1" dirty="0" smtClean="0">
                <a:solidFill>
                  <a:schemeClr val="tx2"/>
                </a:solidFill>
              </a:rPr>
              <a:t>数据 </a:t>
            </a:r>
            <a:endParaRPr lang="zh-CN" altLang="en-US" b="1" dirty="0" smtClean="0">
              <a:solidFill>
                <a:schemeClr val="tx2"/>
              </a:solidFill>
            </a:endParaRPr>
          </a:p>
          <a:p>
            <a:pPr indent="536575" algn="just"/>
            <a:r>
              <a:rPr lang="en-US" altLang="zh-CN" b="1" dirty="0" smtClean="0">
                <a:solidFill>
                  <a:schemeClr val="tx2"/>
                </a:solidFill>
              </a:rPr>
              <a:t>4</a:t>
            </a:r>
            <a:r>
              <a:rPr lang="zh-CN" altLang="en-US" b="1" dirty="0" smtClean="0">
                <a:solidFill>
                  <a:schemeClr val="tx2"/>
                </a:solidFill>
              </a:rPr>
              <a:t>、“*”</a:t>
            </a:r>
            <a:r>
              <a:rPr lang="en-US" altLang="zh-CN" b="1" dirty="0" smtClean="0">
                <a:solidFill>
                  <a:schemeClr val="tx2"/>
                </a:solidFill>
              </a:rPr>
              <a:t>——  </a:t>
            </a:r>
            <a:r>
              <a:rPr lang="zh-CN" altLang="en-US" b="1" dirty="0" smtClean="0">
                <a:solidFill>
                  <a:schemeClr val="tx2"/>
                </a:solidFill>
              </a:rPr>
              <a:t>校验和</a:t>
            </a:r>
            <a:r>
              <a:rPr lang="zh-CN" altLang="en-US" b="1" dirty="0" smtClean="0">
                <a:solidFill>
                  <a:schemeClr val="tx2"/>
                </a:solidFill>
              </a:rPr>
              <a:t>前缀 </a:t>
            </a:r>
          </a:p>
          <a:p>
            <a:pPr indent="536575" algn="just"/>
            <a:r>
              <a:rPr lang="en-US" altLang="zh-CN" b="1" dirty="0" smtClean="0">
                <a:solidFill>
                  <a:schemeClr val="tx2"/>
                </a:solidFill>
              </a:rPr>
              <a:t>5</a:t>
            </a:r>
            <a:r>
              <a:rPr lang="zh-CN" altLang="en-US" b="1" dirty="0" smtClean="0">
                <a:solidFill>
                  <a:schemeClr val="tx2"/>
                </a:solidFill>
              </a:rPr>
              <a:t>、</a:t>
            </a:r>
            <a:r>
              <a:rPr lang="en-US" altLang="zh-CN" b="1" dirty="0" err="1" smtClean="0">
                <a:solidFill>
                  <a:schemeClr val="tx2"/>
                </a:solidFill>
              </a:rPr>
              <a:t>hh</a:t>
            </a:r>
            <a:r>
              <a:rPr lang="en-US" altLang="zh-CN" b="1" dirty="0" smtClean="0">
                <a:solidFill>
                  <a:schemeClr val="tx2"/>
                </a:solidFill>
              </a:rPr>
              <a:t>  ——  </a:t>
            </a:r>
            <a:r>
              <a:rPr lang="zh-CN" altLang="en-US" b="1" dirty="0" smtClean="0">
                <a:solidFill>
                  <a:schemeClr val="tx2"/>
                </a:solidFill>
              </a:rPr>
              <a:t>校验和</a:t>
            </a:r>
            <a:r>
              <a:rPr lang="zh-CN" altLang="en-US" b="1" dirty="0" smtClean="0">
                <a:solidFill>
                  <a:schemeClr val="tx2"/>
                </a:solidFill>
              </a:rPr>
              <a:t>（</a:t>
            </a:r>
            <a:r>
              <a:rPr lang="en-US" altLang="zh-CN" b="1" dirty="0" smtClean="0">
                <a:solidFill>
                  <a:schemeClr val="tx2"/>
                </a:solidFill>
              </a:rPr>
              <a:t>check sum</a:t>
            </a:r>
            <a:r>
              <a:rPr lang="zh-CN" altLang="en-US" b="1" dirty="0" smtClean="0">
                <a:solidFill>
                  <a:schemeClr val="tx2"/>
                </a:solidFill>
              </a:rPr>
              <a:t>），</a:t>
            </a:r>
            <a:r>
              <a:rPr lang="en-US" altLang="zh-CN" b="1" dirty="0" smtClean="0">
                <a:solidFill>
                  <a:schemeClr val="tx2"/>
                </a:solidFill>
              </a:rPr>
              <a:t>$</a:t>
            </a:r>
            <a:r>
              <a:rPr lang="zh-CN" altLang="en-US" b="1" dirty="0" smtClean="0">
                <a:solidFill>
                  <a:schemeClr val="tx2"/>
                </a:solidFill>
              </a:rPr>
              <a:t>与*之间所有字符</a:t>
            </a:r>
            <a:r>
              <a:rPr lang="en-US" altLang="zh-CN" b="1" dirty="0" smtClean="0">
                <a:solidFill>
                  <a:schemeClr val="tx2"/>
                </a:solidFill>
              </a:rPr>
              <a:t>ASCII</a:t>
            </a:r>
            <a:r>
              <a:rPr lang="zh-CN" altLang="en-US" b="1" dirty="0" smtClean="0">
                <a:solidFill>
                  <a:schemeClr val="tx2"/>
                </a:solidFill>
              </a:rPr>
              <a:t>码的校验和（各字节做异或运算，得到</a:t>
            </a:r>
            <a:r>
              <a:rPr lang="zh-CN" altLang="en-US" b="1" dirty="0" smtClean="0">
                <a:solidFill>
                  <a:schemeClr val="tx2"/>
                </a:solidFill>
              </a:rPr>
              <a:t>校验和后，</a:t>
            </a:r>
            <a:r>
              <a:rPr lang="zh-CN" altLang="en-US" b="1" dirty="0" smtClean="0">
                <a:solidFill>
                  <a:schemeClr val="tx2"/>
                </a:solidFill>
              </a:rPr>
              <a:t>再转换</a:t>
            </a:r>
            <a:r>
              <a:rPr lang="en-US" altLang="zh-CN" b="1" dirty="0" smtClean="0">
                <a:solidFill>
                  <a:schemeClr val="tx2"/>
                </a:solidFill>
              </a:rPr>
              <a:t>16</a:t>
            </a:r>
            <a:r>
              <a:rPr lang="zh-CN" altLang="en-US" b="1" dirty="0" smtClean="0">
                <a:solidFill>
                  <a:schemeClr val="tx2"/>
                </a:solidFill>
              </a:rPr>
              <a:t>进制格式的</a:t>
            </a:r>
            <a:r>
              <a:rPr lang="en-US" altLang="zh-CN" b="1" dirty="0" smtClean="0">
                <a:solidFill>
                  <a:schemeClr val="tx2"/>
                </a:solidFill>
              </a:rPr>
              <a:t>ASCII</a:t>
            </a:r>
            <a:r>
              <a:rPr lang="zh-CN" altLang="en-US" b="1" dirty="0" smtClean="0">
                <a:solidFill>
                  <a:schemeClr val="tx2"/>
                </a:solidFill>
              </a:rPr>
              <a:t>字符。） </a:t>
            </a:r>
          </a:p>
          <a:p>
            <a:pPr marL="536575" algn="just"/>
            <a:r>
              <a:rPr lang="en-US" altLang="zh-CN" b="1" dirty="0" smtClean="0">
                <a:solidFill>
                  <a:schemeClr val="tx2"/>
                </a:solidFill>
              </a:rPr>
              <a:t>6</a:t>
            </a:r>
            <a:r>
              <a:rPr lang="zh-CN" altLang="en-US" b="1" dirty="0" smtClean="0">
                <a:solidFill>
                  <a:schemeClr val="tx2"/>
                </a:solidFill>
              </a:rPr>
              <a:t>、</a:t>
            </a:r>
            <a:r>
              <a:rPr lang="en-US" altLang="zh-CN" b="1" dirty="0" smtClean="0">
                <a:solidFill>
                  <a:schemeClr val="tx2"/>
                </a:solidFill>
              </a:rPr>
              <a:t>&lt;CR&gt;&lt;LF</a:t>
            </a:r>
            <a:r>
              <a:rPr lang="en-US" altLang="zh-CN" b="1" dirty="0" smtClean="0">
                <a:solidFill>
                  <a:schemeClr val="tx2"/>
                </a:solidFill>
              </a:rPr>
              <a:t>&gt;  ——  CR</a:t>
            </a:r>
            <a:r>
              <a:rPr lang="zh-CN" altLang="en-US" b="1" dirty="0" smtClean="0">
                <a:solidFill>
                  <a:schemeClr val="tx2"/>
                </a:solidFill>
              </a:rPr>
              <a:t>（</a:t>
            </a:r>
            <a:r>
              <a:rPr lang="en-US" altLang="zh-CN" b="1" dirty="0" smtClean="0">
                <a:solidFill>
                  <a:schemeClr val="tx2"/>
                </a:solidFill>
              </a:rPr>
              <a:t>Carriage Return</a:t>
            </a:r>
            <a:r>
              <a:rPr lang="zh-CN" altLang="en-US" b="1" dirty="0" smtClean="0">
                <a:solidFill>
                  <a:schemeClr val="tx2"/>
                </a:solidFill>
              </a:rPr>
              <a:t>） </a:t>
            </a:r>
            <a:r>
              <a:rPr lang="en-US" altLang="zh-CN" b="1" dirty="0" smtClean="0">
                <a:solidFill>
                  <a:schemeClr val="tx2"/>
                </a:solidFill>
              </a:rPr>
              <a:t>+ LF</a:t>
            </a:r>
            <a:r>
              <a:rPr lang="zh-CN" altLang="en-US" b="1" dirty="0" smtClean="0">
                <a:solidFill>
                  <a:schemeClr val="tx2"/>
                </a:solidFill>
              </a:rPr>
              <a:t>（</a:t>
            </a:r>
            <a:r>
              <a:rPr lang="en-US" altLang="zh-CN" b="1" dirty="0" smtClean="0">
                <a:solidFill>
                  <a:schemeClr val="tx2"/>
                </a:solidFill>
              </a:rPr>
              <a:t>Line Feed</a:t>
            </a:r>
            <a:r>
              <a:rPr lang="zh-CN" altLang="en-US" b="1" dirty="0" smtClean="0">
                <a:solidFill>
                  <a:schemeClr val="tx2"/>
                </a:solidFill>
              </a:rPr>
              <a:t>）帧结束，回车和换行</a:t>
            </a:r>
            <a:endParaRPr lang="zh-CN" altLang="en-US" b="1" dirty="0">
              <a:solidFill>
                <a:schemeClr val="tx2"/>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1000100" y="1785926"/>
          <a:ext cx="7429552" cy="3038158"/>
        </p:xfrm>
        <a:graphic>
          <a:graphicData uri="http://schemas.openxmlformats.org/drawingml/2006/table">
            <a:tbl>
              <a:tblPr firstRow="1" bandRow="1">
                <a:tableStyleId>{5C22544A-7EE6-4342-B048-85BDC9FD1C3A}</a:tableStyleId>
              </a:tblPr>
              <a:tblGrid>
                <a:gridCol w="1625226"/>
                <a:gridCol w="2321751"/>
                <a:gridCol w="3482575"/>
              </a:tblGrid>
              <a:tr h="442278">
                <a:tc>
                  <a:txBody>
                    <a:bodyPr/>
                    <a:lstStyle/>
                    <a:p>
                      <a:pPr algn="ctr"/>
                      <a:r>
                        <a:rPr lang="zh-CN" altLang="en-US" dirty="0" smtClean="0"/>
                        <a:t>序号</a:t>
                      </a:r>
                      <a:endParaRPr lang="zh-CN" altLang="en-US" dirty="0"/>
                    </a:p>
                  </a:txBody>
                  <a:tcPr/>
                </a:tc>
                <a:tc>
                  <a:txBody>
                    <a:bodyPr/>
                    <a:lstStyle/>
                    <a:p>
                      <a:pPr algn="ctr"/>
                      <a:r>
                        <a:rPr lang="zh-CN" altLang="en-US" dirty="0" smtClean="0"/>
                        <a:t>命令</a:t>
                      </a:r>
                      <a:endParaRPr lang="zh-CN" altLang="en-US" dirty="0"/>
                    </a:p>
                  </a:txBody>
                  <a:tcPr/>
                </a:tc>
                <a:tc>
                  <a:txBody>
                    <a:bodyPr/>
                    <a:lstStyle/>
                    <a:p>
                      <a:pPr algn="ctr"/>
                      <a:r>
                        <a:rPr lang="zh-CN" altLang="en-US" dirty="0" smtClean="0"/>
                        <a:t>说明</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$GPGGA </a:t>
                      </a:r>
                      <a:endParaRPr lang="zh-CN" altLang="en-US" dirty="0"/>
                    </a:p>
                  </a:txBody>
                  <a:tcPr/>
                </a:tc>
                <a:tc>
                  <a:txBody>
                    <a:bodyPr/>
                    <a:lstStyle/>
                    <a:p>
                      <a:r>
                        <a:rPr lang="zh-CN" altLang="en-US" dirty="0" smtClean="0"/>
                        <a:t>全球定位数据 </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$GPGSA </a:t>
                      </a:r>
                      <a:endParaRPr lang="zh-CN" altLang="en-US" dirty="0"/>
                    </a:p>
                  </a:txBody>
                  <a:tcPr/>
                </a:tc>
                <a:tc>
                  <a:txBody>
                    <a:bodyPr/>
                    <a:lstStyle/>
                    <a:p>
                      <a:r>
                        <a:rPr lang="zh-CN" altLang="en-US" dirty="0" smtClean="0"/>
                        <a:t>定位卫星 </a:t>
                      </a:r>
                      <a:r>
                        <a:rPr lang="en-US" altLang="zh-CN" dirty="0" smtClean="0"/>
                        <a:t>PRN </a:t>
                      </a:r>
                      <a:r>
                        <a:rPr lang="zh-CN" altLang="en-US" dirty="0" smtClean="0"/>
                        <a:t>数据 </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$GPGSV </a:t>
                      </a:r>
                      <a:endParaRPr lang="zh-CN" altLang="en-US" dirty="0"/>
                    </a:p>
                  </a:txBody>
                  <a:tcPr/>
                </a:tc>
                <a:tc>
                  <a:txBody>
                    <a:bodyPr/>
                    <a:lstStyle/>
                    <a:p>
                      <a:r>
                        <a:rPr lang="zh-CN" altLang="en-US" dirty="0" smtClean="0"/>
                        <a:t>卫星状态信息 </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$GPRMC </a:t>
                      </a:r>
                      <a:endParaRPr lang="zh-CN" altLang="en-US" dirty="0"/>
                    </a:p>
                  </a:txBody>
                  <a:tcPr/>
                </a:tc>
                <a:tc>
                  <a:txBody>
                    <a:bodyPr/>
                    <a:lstStyle/>
                    <a:p>
                      <a:r>
                        <a:rPr lang="zh-CN" altLang="en-US" dirty="0" smtClean="0"/>
                        <a:t>最小推荐特定数据</a:t>
                      </a:r>
                      <a:endParaRPr lang="zh-CN" altLang="en-US" dirty="0"/>
                    </a:p>
                  </a:txBody>
                  <a:tcPr/>
                </a:tc>
              </a:tr>
              <a:tr h="370840">
                <a:tc>
                  <a:txBody>
                    <a:bodyPr/>
                    <a:lstStyle/>
                    <a:p>
                      <a:r>
                        <a:rPr lang="en-US" altLang="zh-CN" dirty="0" smtClean="0"/>
                        <a:t>5</a:t>
                      </a:r>
                      <a:endParaRPr lang="zh-CN" altLang="en-US" dirty="0"/>
                    </a:p>
                  </a:txBody>
                  <a:tcPr/>
                </a:tc>
                <a:tc>
                  <a:txBody>
                    <a:bodyPr/>
                    <a:lstStyle/>
                    <a:p>
                      <a:r>
                        <a:rPr lang="en-US" altLang="zh-CN" dirty="0" smtClean="0"/>
                        <a:t>$GPGLL </a:t>
                      </a:r>
                      <a:endParaRPr lang="zh-CN" altLang="en-US" dirty="0"/>
                    </a:p>
                  </a:txBody>
                  <a:tcPr/>
                </a:tc>
                <a:tc>
                  <a:txBody>
                    <a:bodyPr/>
                    <a:lstStyle/>
                    <a:p>
                      <a:r>
                        <a:rPr lang="zh-CN" altLang="en-US" dirty="0" smtClean="0"/>
                        <a:t>大地坐标信息 </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$GPVTG </a:t>
                      </a:r>
                      <a:endParaRPr lang="zh-CN" altLang="en-US" dirty="0"/>
                    </a:p>
                  </a:txBody>
                  <a:tcPr/>
                </a:tc>
                <a:tc>
                  <a:txBody>
                    <a:bodyPr/>
                    <a:lstStyle/>
                    <a:p>
                      <a:r>
                        <a:rPr lang="zh-CN" altLang="en-US" dirty="0" smtClean="0"/>
                        <a:t>地面速度信息 </a:t>
                      </a:r>
                      <a:endParaRPr lang="zh-CN" altLang="en-US" dirty="0"/>
                    </a:p>
                  </a:txBody>
                  <a:tcPr/>
                </a:tc>
              </a:tr>
              <a:tr h="370840">
                <a:tc>
                  <a:txBody>
                    <a:bodyPr/>
                    <a:lstStyle/>
                    <a:p>
                      <a:r>
                        <a:rPr lang="en-US" altLang="zh-CN" dirty="0" smtClean="0"/>
                        <a:t>7</a:t>
                      </a:r>
                      <a:endParaRPr lang="zh-CN" altLang="en-US" dirty="0"/>
                    </a:p>
                  </a:txBody>
                  <a:tcPr/>
                </a:tc>
                <a:tc>
                  <a:txBody>
                    <a:bodyPr/>
                    <a:lstStyle/>
                    <a:p>
                      <a:r>
                        <a:rPr lang="en-US" altLang="zh-CN" dirty="0" smtClean="0"/>
                        <a:t>$GPZDA </a:t>
                      </a:r>
                      <a:endParaRPr lang="zh-CN" altLang="en-US" dirty="0"/>
                    </a:p>
                  </a:txBody>
                  <a:tcPr/>
                </a:tc>
                <a:tc>
                  <a:txBody>
                    <a:bodyPr/>
                    <a:lstStyle/>
                    <a:p>
                      <a:r>
                        <a:rPr lang="en-US" altLang="zh-CN" dirty="0" smtClean="0"/>
                        <a:t>UTC </a:t>
                      </a:r>
                      <a:r>
                        <a:rPr lang="zh-CN" altLang="en-US" dirty="0" smtClean="0"/>
                        <a:t>时间和日期 </a:t>
                      </a:r>
                      <a:endParaRPr lang="zh-CN" altLang="en-US" dirty="0"/>
                    </a:p>
                  </a:txBody>
                  <a:tcPr/>
                </a:tc>
              </a:tr>
            </a:tbl>
          </a:graphicData>
        </a:graphic>
      </p:graphicFrame>
      <p:sp>
        <p:nvSpPr>
          <p:cNvPr id="4" name="Rectangle 78"/>
          <p:cNvSpPr>
            <a:spLocks noChangeArrowheads="1"/>
          </p:cNvSpPr>
          <p:nvPr/>
        </p:nvSpPr>
        <p:spPr bwMode="auto">
          <a:xfrm>
            <a:off x="170740" y="124916"/>
            <a:ext cx="5044202" cy="662010"/>
          </a:xfrm>
          <a:prstGeom prst="rect">
            <a:avLst/>
          </a:prstGeom>
          <a:noFill/>
          <a:ln w="9525">
            <a:noFill/>
            <a:miter lim="800000"/>
            <a:headEnd/>
            <a:tailEnd/>
          </a:ln>
        </p:spPr>
        <p:txBody>
          <a:bodyPr anchor="b"/>
          <a:lstStyle/>
          <a:p>
            <a:pPr algn="l"/>
            <a:r>
              <a:rPr lang="zh-CN" altLang="en-US" sz="3200" b="1" dirty="0" smtClean="0">
                <a:solidFill>
                  <a:srgbClr val="A18449"/>
                </a:solidFill>
                <a:latin typeface="Microsoft YaHei" pitchFamily="34" charset="-122"/>
                <a:ea typeface="宋体" charset="-122"/>
                <a:cs typeface="+mj-cs"/>
              </a:rPr>
              <a:t>常用的</a:t>
            </a:r>
            <a:r>
              <a:rPr lang="en-US" altLang="zh-CN" sz="3200" b="1" dirty="0" smtClean="0">
                <a:solidFill>
                  <a:srgbClr val="A18449"/>
                </a:solidFill>
                <a:latin typeface="Microsoft YaHei" pitchFamily="34" charset="-122"/>
                <a:ea typeface="宋体" charset="-122"/>
                <a:cs typeface="+mj-cs"/>
              </a:rPr>
              <a:t>NMEA-0183</a:t>
            </a:r>
            <a:r>
              <a:rPr lang="zh-CN" altLang="en-US" sz="3200" b="1" dirty="0" smtClean="0">
                <a:solidFill>
                  <a:srgbClr val="A18449"/>
                </a:solidFill>
                <a:latin typeface="Microsoft YaHei" pitchFamily="34" charset="-122"/>
                <a:ea typeface="宋体" charset="-122"/>
                <a:cs typeface="+mj-cs"/>
              </a:rPr>
              <a:t>消息</a:t>
            </a:r>
            <a:endParaRPr lang="zh-CN" altLang="en-US" sz="3200" b="1" dirty="0" smtClean="0">
              <a:solidFill>
                <a:srgbClr val="A18449"/>
              </a:solidFill>
              <a:latin typeface="Microsoft YaHei" pitchFamily="34" charset="-122"/>
              <a:ea typeface="宋体" charset="-122"/>
              <a:cs typeface="+mj-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357298"/>
            <a:ext cx="8786842" cy="2308324"/>
          </a:xfrm>
          <a:prstGeom prst="rect">
            <a:avLst/>
          </a:prstGeom>
        </p:spPr>
        <p:txBody>
          <a:bodyPr wrap="square">
            <a:spAutoFit/>
          </a:bodyPr>
          <a:lstStyle/>
          <a:p>
            <a:r>
              <a:rPr lang="pt-BR" altLang="zh-CN" dirty="0" smtClean="0"/>
              <a:t>$GPGGA,121252.000,3937.3032,N,11611.6046,E,1,05,2.0,45.9,M,‐5.7,M,,0000*77 </a:t>
            </a:r>
          </a:p>
          <a:p>
            <a:r>
              <a:rPr lang="pt-BR" altLang="zh-CN" dirty="0" smtClean="0"/>
              <a:t>$GPRMC,121252.000,A,3958.3032,N,11629.6046,E,15.15,359.95,070306,,,A*54 </a:t>
            </a:r>
          </a:p>
          <a:p>
            <a:r>
              <a:rPr lang="pt-BR" altLang="zh-CN" dirty="0" smtClean="0"/>
              <a:t>$GPVTG,359.95,T,,M,15.15,N,28.0,K,A*04 </a:t>
            </a:r>
          </a:p>
          <a:p>
            <a:r>
              <a:rPr lang="pt-BR" altLang="zh-CN" dirty="0" smtClean="0"/>
              <a:t>$GPGGA,121253.000,3937.3090,N,11611.6057,E,1,06,1.2,44.6,M,‐5.7,M,,0000*72 </a:t>
            </a:r>
          </a:p>
          <a:p>
            <a:r>
              <a:rPr lang="pt-BR" altLang="zh-CN" dirty="0" smtClean="0"/>
              <a:t>$GPGSA,A,3,14,15,05,22,18,26,,,,,,,2.1,1.2,1.7*3D </a:t>
            </a:r>
          </a:p>
          <a:p>
            <a:r>
              <a:rPr lang="pt-BR" altLang="zh-CN" dirty="0" smtClean="0"/>
              <a:t>$GPGSV,3,1,10,18,84,067,23,09,67,067,27,22,49,312,28,15,47,231,30*70 </a:t>
            </a:r>
          </a:p>
          <a:p>
            <a:r>
              <a:rPr lang="pt-BR" altLang="zh-CN" dirty="0" smtClean="0"/>
              <a:t>$GPGSV,3,2,10,21,32,199,23,14,25,272,24,05,21,140,32,26,14,070,20*7E </a:t>
            </a:r>
          </a:p>
          <a:p>
            <a:r>
              <a:rPr lang="pt-BR" altLang="zh-CN" dirty="0" smtClean="0"/>
              <a:t>$GPGSV,3,3,10,29,07,074,,30,07,163,28*7D </a:t>
            </a:r>
            <a:endParaRPr lang="zh-CN" altLang="en-US" dirty="0"/>
          </a:p>
        </p:txBody>
      </p:sp>
      <p:sp>
        <p:nvSpPr>
          <p:cNvPr id="3" name="Rectangle 78"/>
          <p:cNvSpPr>
            <a:spLocks noChangeArrowheads="1"/>
          </p:cNvSpPr>
          <p:nvPr/>
        </p:nvSpPr>
        <p:spPr bwMode="auto">
          <a:xfrm>
            <a:off x="170740" y="124916"/>
            <a:ext cx="5044202" cy="662010"/>
          </a:xfrm>
          <a:prstGeom prst="rect">
            <a:avLst/>
          </a:prstGeom>
          <a:noFill/>
          <a:ln w="9525">
            <a:noFill/>
            <a:miter lim="800000"/>
            <a:headEnd/>
            <a:tailEnd/>
          </a:ln>
        </p:spPr>
        <p:txBody>
          <a:bodyPr anchor="b"/>
          <a:lstStyle/>
          <a:p>
            <a:pPr algn="l"/>
            <a:r>
              <a:rPr lang="en-US" altLang="zh-CN" sz="3200" b="1" dirty="0" smtClean="0">
                <a:solidFill>
                  <a:srgbClr val="A18449"/>
                </a:solidFill>
                <a:latin typeface="Microsoft YaHei" pitchFamily="34" charset="-122"/>
                <a:ea typeface="宋体" charset="-122"/>
                <a:cs typeface="+mj-cs"/>
              </a:rPr>
              <a:t>NMEA-0183</a:t>
            </a:r>
            <a:r>
              <a:rPr lang="zh-CN" altLang="en-US" sz="3200" b="1" dirty="0" smtClean="0">
                <a:solidFill>
                  <a:srgbClr val="A18449"/>
                </a:solidFill>
                <a:latin typeface="Microsoft YaHei" pitchFamily="34" charset="-122"/>
                <a:ea typeface="宋体" charset="-122"/>
                <a:cs typeface="+mj-cs"/>
              </a:rPr>
              <a:t>消息举例</a:t>
            </a:r>
            <a:endParaRPr lang="zh-CN" altLang="en-US" sz="3200" b="1" dirty="0" smtClean="0">
              <a:solidFill>
                <a:srgbClr val="A18449"/>
              </a:solidFill>
              <a:latin typeface="Microsoft YaHei" pitchFamily="34" charset="-122"/>
              <a:ea typeface="宋体" charset="-122"/>
              <a:cs typeface="+mj-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1266" name="标题 1"/>
          <p:cNvSpPr>
            <a:spLocks noGrp="1" noChangeArrowheads="1"/>
          </p:cNvSpPr>
          <p:nvPr>
            <p:ph type="title" idx="4294967295"/>
          </p:nvPr>
        </p:nvSpPr>
        <p:spPr bwMode="auto">
          <a:xfrm>
            <a:off x="0" y="2357438"/>
            <a:ext cx="9144000" cy="852487"/>
          </a:xfrm>
          <a:prstGeom prst="rect">
            <a:avLst/>
          </a:prstGeom>
          <a:noFill/>
          <a:ln>
            <a:miter lim="800000"/>
            <a:headEnd/>
            <a:tailEnd/>
          </a:ln>
        </p:spPr>
        <p:txBody>
          <a:bodyPr anchor="b"/>
          <a:lstStyle/>
          <a:p>
            <a:r>
              <a:rPr lang="zh-CN" altLang="en-US" sz="4000" b="1" dirty="0" smtClean="0">
                <a:solidFill>
                  <a:schemeClr val="tx2"/>
                </a:solidFill>
                <a:latin typeface="Tahoma" pitchFamily="34" charset="0"/>
                <a:ea typeface="黑体" pitchFamily="2" charset="-122"/>
              </a:rPr>
              <a:t>谢 谢！</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323528" y="0"/>
            <a:ext cx="3672656" cy="819199"/>
          </a:xfrm>
        </p:spPr>
        <p:txBody>
          <a:bodyPr/>
          <a:lstStyle/>
          <a:p>
            <a:pPr eaLnBrk="1" hangingPunct="1"/>
            <a:r>
              <a:rPr lang="zh-CN" altLang="en-US" sz="3200" dirty="0" smtClean="0">
                <a:ea typeface="宋体" charset="-122"/>
              </a:rPr>
              <a:t>经度的测量</a:t>
            </a:r>
            <a:endParaRPr lang="zh-CN" altLang="en-US" sz="3200" b="0" i="0" dirty="0" smtClean="0">
              <a:latin typeface="黑体" pitchFamily="2" charset="-122"/>
              <a:ea typeface="黑体" pitchFamily="2" charset="-122"/>
            </a:endParaRPr>
          </a:p>
        </p:txBody>
      </p:sp>
      <p:sp>
        <p:nvSpPr>
          <p:cNvPr id="4" name="Rectangle 3"/>
          <p:cNvSpPr txBox="1">
            <a:spLocks noChangeArrowheads="1"/>
          </p:cNvSpPr>
          <p:nvPr/>
        </p:nvSpPr>
        <p:spPr bwMode="auto">
          <a:xfrm>
            <a:off x="457200" y="1340768"/>
            <a:ext cx="8229600" cy="4790157"/>
          </a:xfrm>
          <a:prstGeom prst="rect">
            <a:avLst/>
          </a:prstGeom>
          <a:noFill/>
          <a:ln w="9525">
            <a:noFill/>
            <a:miter lim="800000"/>
            <a:headEnd/>
            <a:tailEnd/>
          </a:ln>
        </p:spPr>
        <p:txBody>
          <a:bodyPr/>
          <a:lstStyle/>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和纬度测量不同，地球的经度是人为设立的。</a:t>
            </a:r>
          </a:p>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无法直接通过观测太阳的仰角来测量</a:t>
            </a:r>
          </a:p>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精确的时间测量才使得纬度的测量成为可能。</a:t>
            </a:r>
          </a:p>
          <a:p>
            <a:pPr marL="342900" indent="-342900" eaLnBrk="0" hangingPunct="0">
              <a:spcBef>
                <a:spcPct val="20000"/>
              </a:spcBef>
              <a:buClr>
                <a:schemeClr val="tx2"/>
              </a:buClr>
              <a:buSzPct val="90000"/>
              <a:buFont typeface="Symbol" pitchFamily="18" charset="2"/>
              <a:buChar char="¨"/>
              <a:defRPr/>
            </a:pPr>
            <a:r>
              <a:rPr lang="zh-CN" altLang="en-US" sz="2000" b="1" kern="0" dirty="0">
                <a:solidFill>
                  <a:schemeClr val="tx2"/>
                </a:solidFill>
                <a:latin typeface="宋体" pitchFamily="2" charset="-122"/>
              </a:rPr>
              <a:t>历史上“经度法案”和“哈里森的钟表</a:t>
            </a:r>
            <a:r>
              <a:rPr lang="zh-CN" altLang="en-US" sz="2000" b="1" kern="0" dirty="0" smtClean="0">
                <a:solidFill>
                  <a:schemeClr val="tx2"/>
                </a:solidFill>
                <a:latin typeface="宋体" pitchFamily="2" charset="-122"/>
              </a:rPr>
              <a:t>”</a:t>
            </a:r>
            <a:endParaRPr lang="zh-CN" altLang="en-US" sz="2000" b="1" kern="0" dirty="0">
              <a:solidFill>
                <a:schemeClr val="tx2"/>
              </a:solidFill>
              <a:latin typeface="宋体" pitchFamily="2" charset="-122"/>
            </a:endParaRPr>
          </a:p>
          <a:p>
            <a:pPr marL="342900" indent="-342900" eaLnBrk="0" hangingPunct="0">
              <a:spcBef>
                <a:spcPct val="20000"/>
              </a:spcBef>
              <a:buClr>
                <a:schemeClr val="tx2"/>
              </a:buClr>
              <a:buSzPct val="90000"/>
              <a:buFont typeface="Symbol" pitchFamily="18" charset="2"/>
              <a:buChar char="¨"/>
              <a:defRPr/>
            </a:pPr>
            <a:endParaRPr lang="zh-CN" altLang="en-US" sz="2000" b="0" kern="0" dirty="0">
              <a:solidFill>
                <a:srgbClr val="FFFFFF"/>
              </a:solidFill>
              <a:latin typeface="+mn-lt"/>
              <a:ea typeface="+mn-ea"/>
            </a:endParaRPr>
          </a:p>
        </p:txBody>
      </p:sp>
      <p:grpSp>
        <p:nvGrpSpPr>
          <p:cNvPr id="2" name="Group 12"/>
          <p:cNvGrpSpPr>
            <a:grpSpLocks/>
          </p:cNvGrpSpPr>
          <p:nvPr/>
        </p:nvGrpSpPr>
        <p:grpSpPr bwMode="auto">
          <a:xfrm>
            <a:off x="611188" y="3573463"/>
            <a:ext cx="1797050" cy="2598737"/>
            <a:chOff x="385" y="2251"/>
            <a:chExt cx="1132" cy="1637"/>
          </a:xfrm>
        </p:grpSpPr>
        <p:pic>
          <p:nvPicPr>
            <p:cNvPr id="20495" name="Picture 4" descr="H1"/>
            <p:cNvPicPr>
              <a:picLocks noChangeAspect="1" noChangeArrowheads="1"/>
            </p:cNvPicPr>
            <p:nvPr/>
          </p:nvPicPr>
          <p:blipFill>
            <a:blip r:embed="rId2" cstate="print"/>
            <a:srcRect/>
            <a:stretch>
              <a:fillRect/>
            </a:stretch>
          </p:blipFill>
          <p:spPr bwMode="auto">
            <a:xfrm>
              <a:off x="385" y="2251"/>
              <a:ext cx="1132" cy="1385"/>
            </a:xfrm>
            <a:prstGeom prst="rect">
              <a:avLst/>
            </a:prstGeom>
            <a:noFill/>
            <a:ln w="9525">
              <a:noFill/>
              <a:miter lim="800000"/>
              <a:headEnd/>
              <a:tailEnd/>
            </a:ln>
          </p:spPr>
        </p:pic>
        <p:sp>
          <p:nvSpPr>
            <p:cNvPr id="20496" name="Text Box 8"/>
            <p:cNvSpPr txBox="1">
              <a:spLocks noChangeArrowheads="1"/>
            </p:cNvSpPr>
            <p:nvPr/>
          </p:nvSpPr>
          <p:spPr bwMode="auto">
            <a:xfrm>
              <a:off x="793" y="3657"/>
              <a:ext cx="300" cy="231"/>
            </a:xfrm>
            <a:prstGeom prst="rect">
              <a:avLst/>
            </a:prstGeom>
            <a:noFill/>
            <a:ln w="9525">
              <a:noFill/>
              <a:miter lim="800000"/>
              <a:headEnd/>
              <a:tailEnd/>
            </a:ln>
          </p:spPr>
          <p:txBody>
            <a:bodyPr wrap="none">
              <a:spAutoFit/>
            </a:bodyPr>
            <a:lstStyle/>
            <a:p>
              <a:r>
                <a:rPr lang="en-US" altLang="zh-CN"/>
                <a:t>H1</a:t>
              </a:r>
            </a:p>
          </p:txBody>
        </p:sp>
      </p:grpSp>
      <p:grpSp>
        <p:nvGrpSpPr>
          <p:cNvPr id="3" name="Group 13"/>
          <p:cNvGrpSpPr>
            <a:grpSpLocks/>
          </p:cNvGrpSpPr>
          <p:nvPr/>
        </p:nvGrpSpPr>
        <p:grpSpPr bwMode="auto">
          <a:xfrm>
            <a:off x="2627313" y="3573463"/>
            <a:ext cx="1814512" cy="2598737"/>
            <a:chOff x="1655" y="2251"/>
            <a:chExt cx="1143" cy="1637"/>
          </a:xfrm>
        </p:grpSpPr>
        <p:pic>
          <p:nvPicPr>
            <p:cNvPr id="20493" name="Picture 5" descr="H2"/>
            <p:cNvPicPr>
              <a:picLocks noChangeAspect="1" noChangeArrowheads="1"/>
            </p:cNvPicPr>
            <p:nvPr/>
          </p:nvPicPr>
          <p:blipFill>
            <a:blip r:embed="rId3" cstate="print"/>
            <a:srcRect/>
            <a:stretch>
              <a:fillRect/>
            </a:stretch>
          </p:blipFill>
          <p:spPr bwMode="auto">
            <a:xfrm>
              <a:off x="1655" y="2251"/>
              <a:ext cx="1143" cy="1381"/>
            </a:xfrm>
            <a:prstGeom prst="rect">
              <a:avLst/>
            </a:prstGeom>
            <a:noFill/>
            <a:ln w="9525">
              <a:noFill/>
              <a:miter lim="800000"/>
              <a:headEnd/>
              <a:tailEnd/>
            </a:ln>
          </p:spPr>
        </p:pic>
        <p:sp>
          <p:nvSpPr>
            <p:cNvPr id="20494" name="Text Box 9"/>
            <p:cNvSpPr txBox="1">
              <a:spLocks noChangeArrowheads="1"/>
            </p:cNvSpPr>
            <p:nvPr/>
          </p:nvSpPr>
          <p:spPr bwMode="auto">
            <a:xfrm>
              <a:off x="2109" y="3657"/>
              <a:ext cx="300" cy="231"/>
            </a:xfrm>
            <a:prstGeom prst="rect">
              <a:avLst/>
            </a:prstGeom>
            <a:noFill/>
            <a:ln w="9525">
              <a:noFill/>
              <a:miter lim="800000"/>
              <a:headEnd/>
              <a:tailEnd/>
            </a:ln>
          </p:spPr>
          <p:txBody>
            <a:bodyPr wrap="none">
              <a:spAutoFit/>
            </a:bodyPr>
            <a:lstStyle/>
            <a:p>
              <a:r>
                <a:rPr lang="en-US" altLang="zh-CN"/>
                <a:t>H2</a:t>
              </a:r>
            </a:p>
          </p:txBody>
        </p:sp>
      </p:grpSp>
      <p:grpSp>
        <p:nvGrpSpPr>
          <p:cNvPr id="5" name="Group 14"/>
          <p:cNvGrpSpPr>
            <a:grpSpLocks/>
          </p:cNvGrpSpPr>
          <p:nvPr/>
        </p:nvGrpSpPr>
        <p:grpSpPr bwMode="auto">
          <a:xfrm>
            <a:off x="4664075" y="3573463"/>
            <a:ext cx="1682750" cy="2598737"/>
            <a:chOff x="2938" y="2251"/>
            <a:chExt cx="1060" cy="1637"/>
          </a:xfrm>
        </p:grpSpPr>
        <p:pic>
          <p:nvPicPr>
            <p:cNvPr id="20491" name="Picture 6" descr="H3"/>
            <p:cNvPicPr>
              <a:picLocks noChangeAspect="1" noChangeArrowheads="1"/>
            </p:cNvPicPr>
            <p:nvPr/>
          </p:nvPicPr>
          <p:blipFill>
            <a:blip r:embed="rId4" cstate="print"/>
            <a:srcRect/>
            <a:stretch>
              <a:fillRect/>
            </a:stretch>
          </p:blipFill>
          <p:spPr bwMode="auto">
            <a:xfrm>
              <a:off x="2938" y="2251"/>
              <a:ext cx="1060" cy="1390"/>
            </a:xfrm>
            <a:prstGeom prst="rect">
              <a:avLst/>
            </a:prstGeom>
            <a:noFill/>
            <a:ln w="9525">
              <a:noFill/>
              <a:miter lim="800000"/>
              <a:headEnd/>
              <a:tailEnd/>
            </a:ln>
          </p:spPr>
        </p:pic>
        <p:sp>
          <p:nvSpPr>
            <p:cNvPr id="20492" name="Text Box 10"/>
            <p:cNvSpPr txBox="1">
              <a:spLocks noChangeArrowheads="1"/>
            </p:cNvSpPr>
            <p:nvPr/>
          </p:nvSpPr>
          <p:spPr bwMode="auto">
            <a:xfrm>
              <a:off x="3334" y="3657"/>
              <a:ext cx="300" cy="231"/>
            </a:xfrm>
            <a:prstGeom prst="rect">
              <a:avLst/>
            </a:prstGeom>
            <a:noFill/>
            <a:ln w="9525">
              <a:noFill/>
              <a:miter lim="800000"/>
              <a:headEnd/>
              <a:tailEnd/>
            </a:ln>
          </p:spPr>
          <p:txBody>
            <a:bodyPr wrap="none">
              <a:spAutoFit/>
            </a:bodyPr>
            <a:lstStyle/>
            <a:p>
              <a:r>
                <a:rPr lang="en-US" altLang="zh-CN"/>
                <a:t>H3</a:t>
              </a:r>
            </a:p>
          </p:txBody>
        </p:sp>
      </p:grpSp>
      <p:grpSp>
        <p:nvGrpSpPr>
          <p:cNvPr id="6" name="Group 15"/>
          <p:cNvGrpSpPr>
            <a:grpSpLocks/>
          </p:cNvGrpSpPr>
          <p:nvPr/>
        </p:nvGrpSpPr>
        <p:grpSpPr bwMode="auto">
          <a:xfrm>
            <a:off x="6588125" y="3573463"/>
            <a:ext cx="1738313" cy="2598737"/>
            <a:chOff x="4150" y="2251"/>
            <a:chExt cx="1095" cy="1637"/>
          </a:xfrm>
        </p:grpSpPr>
        <p:pic>
          <p:nvPicPr>
            <p:cNvPr id="20489" name="Picture 7" descr="H4"/>
            <p:cNvPicPr>
              <a:picLocks noChangeAspect="1" noChangeArrowheads="1"/>
            </p:cNvPicPr>
            <p:nvPr/>
          </p:nvPicPr>
          <p:blipFill>
            <a:blip r:embed="rId5" cstate="print"/>
            <a:srcRect/>
            <a:stretch>
              <a:fillRect/>
            </a:stretch>
          </p:blipFill>
          <p:spPr bwMode="auto">
            <a:xfrm>
              <a:off x="4150" y="2251"/>
              <a:ext cx="1095" cy="1393"/>
            </a:xfrm>
            <a:prstGeom prst="rect">
              <a:avLst/>
            </a:prstGeom>
            <a:noFill/>
            <a:ln w="9525">
              <a:noFill/>
              <a:miter lim="800000"/>
              <a:headEnd/>
              <a:tailEnd/>
            </a:ln>
          </p:spPr>
        </p:pic>
        <p:sp>
          <p:nvSpPr>
            <p:cNvPr id="20490" name="Text Box 11"/>
            <p:cNvSpPr txBox="1">
              <a:spLocks noChangeArrowheads="1"/>
            </p:cNvSpPr>
            <p:nvPr/>
          </p:nvSpPr>
          <p:spPr bwMode="auto">
            <a:xfrm>
              <a:off x="4604" y="3657"/>
              <a:ext cx="300" cy="231"/>
            </a:xfrm>
            <a:prstGeom prst="rect">
              <a:avLst/>
            </a:prstGeom>
            <a:noFill/>
            <a:ln w="9525">
              <a:noFill/>
              <a:miter lim="800000"/>
              <a:headEnd/>
              <a:tailEnd/>
            </a:ln>
          </p:spPr>
          <p:txBody>
            <a:bodyPr wrap="none">
              <a:spAutoFit/>
            </a:bodyPr>
            <a:lstStyle/>
            <a:p>
              <a:r>
                <a:rPr lang="en-US" altLang="zh-CN"/>
                <a:t>H4</a:t>
              </a:r>
            </a:p>
          </p:txBody>
        </p:sp>
      </p:grpSp>
      <p:pic>
        <p:nvPicPr>
          <p:cNvPr id="20488" name="Picture 16"/>
          <p:cNvPicPr>
            <a:picLocks noChangeAspect="1" noChangeArrowheads="1"/>
          </p:cNvPicPr>
          <p:nvPr/>
        </p:nvPicPr>
        <p:blipFill>
          <a:blip r:embed="rId6" cstate="print"/>
          <a:srcRect/>
          <a:stretch>
            <a:fillRect/>
          </a:stretch>
        </p:blipFill>
        <p:spPr bwMode="auto">
          <a:xfrm>
            <a:off x="6300788" y="1341438"/>
            <a:ext cx="2157412" cy="1895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23528" y="188640"/>
            <a:ext cx="4680198" cy="648370"/>
          </a:xfrm>
        </p:spPr>
        <p:txBody>
          <a:bodyPr/>
          <a:lstStyle/>
          <a:p>
            <a:pPr eaLnBrk="1" hangingPunct="1"/>
            <a:r>
              <a:rPr lang="zh-CN" altLang="en-US" sz="3200" dirty="0" smtClean="0">
                <a:ea typeface="宋体" charset="-122"/>
              </a:rPr>
              <a:t>无线电导航的概念</a:t>
            </a:r>
          </a:p>
        </p:txBody>
      </p:sp>
      <p:sp>
        <p:nvSpPr>
          <p:cNvPr id="21507" name="内容占位符 2"/>
          <p:cNvSpPr>
            <a:spLocks noGrp="1"/>
          </p:cNvSpPr>
          <p:nvPr>
            <p:ph idx="1"/>
          </p:nvPr>
        </p:nvSpPr>
        <p:spPr/>
        <p:txBody>
          <a:bodyPr/>
          <a:lstStyle/>
          <a:p>
            <a:pPr marL="571500" indent="-571500"/>
            <a:r>
              <a:rPr lang="zh-CN" altLang="en-US" dirty="0" smtClean="0">
                <a:solidFill>
                  <a:schemeClr val="tx2"/>
                </a:solidFill>
                <a:ea typeface="宋体" charset="-122"/>
              </a:rPr>
              <a:t>通过测量无线电导航台发射信号</a:t>
            </a:r>
            <a:r>
              <a:rPr lang="en-US" altLang="zh-CN" dirty="0" smtClean="0">
                <a:solidFill>
                  <a:schemeClr val="tx2"/>
                </a:solidFill>
                <a:ea typeface="宋体" charset="-122"/>
              </a:rPr>
              <a:t>(</a:t>
            </a:r>
            <a:r>
              <a:rPr lang="zh-CN" altLang="en-US" dirty="0" smtClean="0">
                <a:solidFill>
                  <a:schemeClr val="tx2"/>
                </a:solidFill>
                <a:ea typeface="宋体" charset="-122"/>
              </a:rPr>
              <a:t>无线电电磁波</a:t>
            </a:r>
            <a:r>
              <a:rPr lang="en-US" altLang="zh-CN" dirty="0" smtClean="0">
                <a:solidFill>
                  <a:schemeClr val="tx2"/>
                </a:solidFill>
                <a:ea typeface="宋体" charset="-122"/>
              </a:rPr>
              <a:t>)</a:t>
            </a:r>
            <a:r>
              <a:rPr lang="zh-CN" altLang="en-US" dirty="0" smtClean="0">
                <a:solidFill>
                  <a:schemeClr val="tx2"/>
                </a:solidFill>
                <a:ea typeface="宋体" charset="-122"/>
              </a:rPr>
              <a:t>的时间、相位、幅度、频率参量，可确定运动载体相对于导航台的方位、距离和距离差等几何参量，从而确定运动载体与导航台之间的相对位置关系，据此实现对运动载体的定位和导航。 </a:t>
            </a:r>
          </a:p>
          <a:p>
            <a:pPr marL="571500" indent="-571500"/>
            <a:r>
              <a:rPr lang="zh-CN" altLang="en-US" dirty="0" smtClean="0">
                <a:solidFill>
                  <a:schemeClr val="tx2"/>
                </a:solidFill>
                <a:ea typeface="宋体" charset="-122"/>
              </a:rPr>
              <a:t>陆基无线电导航和空基无线电导航。</a:t>
            </a:r>
          </a:p>
          <a:p>
            <a:pPr marL="571500" indent="-571500"/>
            <a:endParaRPr lang="zh-CN" altLang="en-US" dirty="0" smtClean="0">
              <a:ea typeface="宋体"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179512" y="188640"/>
            <a:ext cx="5244057" cy="554881"/>
          </a:xfrm>
        </p:spPr>
        <p:txBody>
          <a:bodyPr/>
          <a:lstStyle/>
          <a:p>
            <a:r>
              <a:rPr lang="zh-CN" altLang="en-US" sz="3200" dirty="0" smtClean="0">
                <a:ea typeface="宋体" charset="-122"/>
              </a:rPr>
              <a:t>目前的全球卫星导航系统</a:t>
            </a:r>
          </a:p>
        </p:txBody>
      </p:sp>
      <p:pic>
        <p:nvPicPr>
          <p:cNvPr id="23555" name="Picture 6"/>
          <p:cNvPicPr>
            <a:picLocks noChangeAspect="1" noChangeArrowheads="1"/>
          </p:cNvPicPr>
          <p:nvPr/>
        </p:nvPicPr>
        <p:blipFill>
          <a:blip r:embed="rId2" cstate="print"/>
          <a:srcRect/>
          <a:stretch>
            <a:fillRect/>
          </a:stretch>
        </p:blipFill>
        <p:spPr bwMode="auto">
          <a:xfrm>
            <a:off x="2571736" y="1857364"/>
            <a:ext cx="1573212" cy="1462087"/>
          </a:xfrm>
          <a:prstGeom prst="rect">
            <a:avLst/>
          </a:prstGeom>
          <a:noFill/>
          <a:ln w="9525">
            <a:noFill/>
            <a:miter lim="800000"/>
            <a:headEnd/>
            <a:tailEnd/>
          </a:ln>
        </p:spPr>
      </p:pic>
      <p:pic>
        <p:nvPicPr>
          <p:cNvPr id="23556" name="Picture 7" descr="LogoGalileo-Esa,1"/>
          <p:cNvPicPr>
            <a:picLocks noChangeAspect="1" noChangeArrowheads="1"/>
          </p:cNvPicPr>
          <p:nvPr/>
        </p:nvPicPr>
        <p:blipFill>
          <a:blip r:embed="rId3" cstate="print"/>
          <a:srcRect/>
          <a:stretch>
            <a:fillRect/>
          </a:stretch>
        </p:blipFill>
        <p:spPr bwMode="auto">
          <a:xfrm>
            <a:off x="7124700" y="1924050"/>
            <a:ext cx="1457325" cy="1370013"/>
          </a:xfrm>
          <a:prstGeom prst="rect">
            <a:avLst/>
          </a:prstGeom>
          <a:noFill/>
          <a:ln w="9525">
            <a:noFill/>
            <a:miter lim="800000"/>
            <a:headEnd/>
            <a:tailEnd/>
          </a:ln>
        </p:spPr>
      </p:pic>
      <p:pic>
        <p:nvPicPr>
          <p:cNvPr id="23557" name="Picture 10"/>
          <p:cNvPicPr>
            <a:picLocks noChangeAspect="1" noChangeArrowheads="1"/>
          </p:cNvPicPr>
          <p:nvPr/>
        </p:nvPicPr>
        <p:blipFill>
          <a:blip r:embed="rId4" cstate="print"/>
          <a:srcRect/>
          <a:stretch>
            <a:fillRect/>
          </a:stretch>
        </p:blipFill>
        <p:spPr bwMode="auto">
          <a:xfrm>
            <a:off x="296863" y="3878263"/>
            <a:ext cx="1982787" cy="1801812"/>
          </a:xfrm>
          <a:prstGeom prst="rect">
            <a:avLst/>
          </a:prstGeom>
          <a:noFill/>
          <a:ln w="9525">
            <a:noFill/>
            <a:miter lim="800000"/>
            <a:headEnd/>
            <a:tailEnd/>
          </a:ln>
        </p:spPr>
      </p:pic>
      <p:pic>
        <p:nvPicPr>
          <p:cNvPr id="23558" name="Picture 4"/>
          <p:cNvPicPr>
            <a:picLocks noChangeAspect="1" noChangeArrowheads="1"/>
          </p:cNvPicPr>
          <p:nvPr/>
        </p:nvPicPr>
        <p:blipFill>
          <a:blip r:embed="rId5" cstate="print"/>
          <a:srcRect/>
          <a:stretch>
            <a:fillRect/>
          </a:stretch>
        </p:blipFill>
        <p:spPr bwMode="auto">
          <a:xfrm>
            <a:off x="6983413" y="3833813"/>
            <a:ext cx="1979612" cy="1785937"/>
          </a:xfrm>
          <a:prstGeom prst="rect">
            <a:avLst/>
          </a:prstGeom>
          <a:noFill/>
          <a:ln w="12700">
            <a:noFill/>
            <a:miter lim="800000"/>
            <a:headEnd/>
            <a:tailEnd/>
          </a:ln>
        </p:spPr>
      </p:pic>
      <p:pic>
        <p:nvPicPr>
          <p:cNvPr id="23559" name="图片 19" descr="最终稿+copy.gif"/>
          <p:cNvPicPr>
            <a:picLocks noChangeAspect="1"/>
          </p:cNvPicPr>
          <p:nvPr/>
        </p:nvPicPr>
        <p:blipFill>
          <a:blip r:embed="rId6" cstate="print"/>
          <a:srcRect/>
          <a:stretch>
            <a:fillRect/>
          </a:stretch>
        </p:blipFill>
        <p:spPr bwMode="auto">
          <a:xfrm>
            <a:off x="4838700" y="1873250"/>
            <a:ext cx="1577975" cy="1511300"/>
          </a:xfrm>
          <a:prstGeom prst="rect">
            <a:avLst/>
          </a:prstGeom>
          <a:noFill/>
          <a:ln w="9525">
            <a:noFill/>
            <a:miter lim="800000"/>
            <a:headEnd/>
            <a:tailEnd/>
          </a:ln>
        </p:spPr>
      </p:pic>
      <p:pic>
        <p:nvPicPr>
          <p:cNvPr id="23560" name="Picture 12" descr="10"/>
          <p:cNvPicPr>
            <a:picLocks noChangeAspect="1" noChangeArrowheads="1"/>
          </p:cNvPicPr>
          <p:nvPr/>
        </p:nvPicPr>
        <p:blipFill>
          <a:blip r:embed="rId7" cstate="print"/>
          <a:srcRect/>
          <a:stretch>
            <a:fillRect/>
          </a:stretch>
        </p:blipFill>
        <p:spPr bwMode="auto">
          <a:xfrm>
            <a:off x="357158" y="1857364"/>
            <a:ext cx="2051050" cy="1684338"/>
          </a:xfrm>
          <a:prstGeom prst="rect">
            <a:avLst/>
          </a:prstGeom>
          <a:noFill/>
          <a:ln w="9525">
            <a:noFill/>
            <a:miter lim="800000"/>
            <a:headEnd/>
            <a:tailEnd/>
          </a:ln>
        </p:spPr>
      </p:pic>
      <p:pic>
        <p:nvPicPr>
          <p:cNvPr id="23561" name="Picture 6"/>
          <p:cNvPicPr>
            <a:picLocks noChangeAspect="1" noChangeArrowheads="1"/>
          </p:cNvPicPr>
          <p:nvPr/>
        </p:nvPicPr>
        <p:blipFill>
          <a:blip r:embed="rId8" cstate="print"/>
          <a:srcRect/>
          <a:stretch>
            <a:fillRect/>
          </a:stretch>
        </p:blipFill>
        <p:spPr bwMode="auto">
          <a:xfrm>
            <a:off x="4786314" y="3857628"/>
            <a:ext cx="1944686" cy="1728787"/>
          </a:xfrm>
          <a:prstGeom prst="rect">
            <a:avLst/>
          </a:prstGeom>
          <a:noFill/>
          <a:ln w="9525">
            <a:noFill/>
            <a:miter lim="800000"/>
            <a:headEnd/>
            <a:tailEnd/>
          </a:ln>
        </p:spPr>
      </p:pic>
      <p:pic>
        <p:nvPicPr>
          <p:cNvPr id="23562" name="Picture 14"/>
          <p:cNvPicPr>
            <a:picLocks noChangeAspect="1" noChangeArrowheads="1"/>
          </p:cNvPicPr>
          <p:nvPr/>
        </p:nvPicPr>
        <p:blipFill>
          <a:blip r:embed="rId9" cstate="print"/>
          <a:srcRect/>
          <a:stretch>
            <a:fillRect/>
          </a:stretch>
        </p:blipFill>
        <p:spPr bwMode="auto">
          <a:xfrm>
            <a:off x="2438400" y="3878263"/>
            <a:ext cx="1895475"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395536" y="0"/>
            <a:ext cx="3754760" cy="837853"/>
          </a:xfrm>
        </p:spPr>
        <p:txBody>
          <a:bodyPr/>
          <a:lstStyle/>
          <a:p>
            <a:pPr eaLnBrk="1" hangingPunct="1"/>
            <a:r>
              <a:rPr lang="zh-CN" altLang="en-US" sz="3200" dirty="0" smtClean="0">
                <a:ea typeface="宋体" charset="-122"/>
              </a:rPr>
              <a:t>双曲线法定位</a:t>
            </a:r>
            <a:endParaRPr lang="zh-CN" altLang="en-US" sz="3200" b="0" i="0" dirty="0" smtClean="0">
              <a:latin typeface="黑体" pitchFamily="2" charset="-122"/>
              <a:ea typeface="黑体" pitchFamily="2" charset="-122"/>
            </a:endParaRPr>
          </a:p>
        </p:txBody>
      </p:sp>
      <p:pic>
        <p:nvPicPr>
          <p:cNvPr id="24579" name="Picture 3"/>
          <p:cNvPicPr>
            <a:picLocks noChangeArrowheads="1"/>
          </p:cNvPicPr>
          <p:nvPr/>
        </p:nvPicPr>
        <p:blipFill>
          <a:blip r:embed="rId2" cstate="print"/>
          <a:srcRect/>
          <a:stretch>
            <a:fillRect/>
          </a:stretch>
        </p:blipFill>
        <p:spPr bwMode="auto">
          <a:xfrm>
            <a:off x="3708400" y="1484313"/>
            <a:ext cx="4897438" cy="4440237"/>
          </a:xfrm>
          <a:prstGeom prst="rect">
            <a:avLst/>
          </a:prstGeom>
          <a:noFill/>
          <a:ln w="22225">
            <a:solidFill>
              <a:schemeClr val="tx1"/>
            </a:solidFill>
            <a:miter lim="800000"/>
            <a:headEnd/>
            <a:tailEnd/>
          </a:ln>
        </p:spPr>
      </p:pic>
      <p:sp>
        <p:nvSpPr>
          <p:cNvPr id="24580" name="Rectangle 4"/>
          <p:cNvSpPr>
            <a:spLocks noChangeArrowheads="1"/>
          </p:cNvSpPr>
          <p:nvPr/>
        </p:nvSpPr>
        <p:spPr bwMode="auto">
          <a:xfrm>
            <a:off x="285720" y="1500174"/>
            <a:ext cx="2962275" cy="4530725"/>
          </a:xfrm>
          <a:prstGeom prst="rect">
            <a:avLst/>
          </a:prstGeom>
          <a:noFill/>
          <a:ln w="9525">
            <a:noFill/>
            <a:miter lim="800000"/>
            <a:headEnd/>
            <a:tailEnd/>
          </a:ln>
        </p:spPr>
        <p:txBody>
          <a:bodyPr/>
          <a:lstStyle/>
          <a:p>
            <a:pPr marL="342900" indent="-342900" algn="just">
              <a:spcBef>
                <a:spcPct val="20000"/>
              </a:spcBef>
              <a:buClr>
                <a:schemeClr val="accent1"/>
              </a:buClr>
              <a:buSzPct val="65000"/>
              <a:buFont typeface="Wingdings" pitchFamily="2" charset="2"/>
              <a:buChar char="n"/>
            </a:pPr>
            <a:r>
              <a:rPr lang="zh-CN" altLang="en-US" sz="2000" b="1" dirty="0">
                <a:solidFill>
                  <a:schemeClr val="tx2"/>
                </a:solidFill>
              </a:rPr>
              <a:t>基本原理：和两个基准点距离差为定值的轨迹线为双曲线，基准点为双曲线焦点。通过测量和基准点之间的距离差列出位置方程。基准点发射时间同步的无线电信号，接收机测量来自不同基准点信号的到达时间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395536" y="0"/>
            <a:ext cx="3538736" cy="793229"/>
          </a:xfrm>
        </p:spPr>
        <p:txBody>
          <a:bodyPr/>
          <a:lstStyle/>
          <a:p>
            <a:pPr eaLnBrk="1" hangingPunct="1"/>
            <a:r>
              <a:rPr lang="zh-CN" altLang="en-US" sz="3200" dirty="0" smtClean="0">
                <a:ea typeface="宋体" charset="-122"/>
              </a:rPr>
              <a:t>距离法定位</a:t>
            </a:r>
            <a:endParaRPr lang="zh-CN" altLang="en-US" sz="3200" b="0" i="0" dirty="0" smtClean="0">
              <a:latin typeface="黑体" pitchFamily="2" charset="-122"/>
              <a:ea typeface="黑体" pitchFamily="2" charset="-122"/>
            </a:endParaRPr>
          </a:p>
        </p:txBody>
      </p:sp>
      <p:pic>
        <p:nvPicPr>
          <p:cNvPr id="25603" name="Picture 7"/>
          <p:cNvPicPr>
            <a:picLocks noChangeAspect="1" noChangeArrowheads="1"/>
          </p:cNvPicPr>
          <p:nvPr/>
        </p:nvPicPr>
        <p:blipFill>
          <a:blip r:embed="rId2" cstate="print"/>
          <a:srcRect/>
          <a:stretch>
            <a:fillRect/>
          </a:stretch>
        </p:blipFill>
        <p:spPr bwMode="auto">
          <a:xfrm>
            <a:off x="3491880" y="1484784"/>
            <a:ext cx="5086350" cy="4322762"/>
          </a:xfrm>
          <a:prstGeom prst="rect">
            <a:avLst/>
          </a:prstGeom>
          <a:noFill/>
          <a:ln w="22225">
            <a:solidFill>
              <a:schemeClr val="tx1"/>
            </a:solidFill>
            <a:miter lim="800000"/>
            <a:headEnd/>
            <a:tailEnd/>
          </a:ln>
        </p:spPr>
      </p:pic>
      <p:sp>
        <p:nvSpPr>
          <p:cNvPr id="25604" name="Rectangle 8"/>
          <p:cNvSpPr>
            <a:spLocks noChangeArrowheads="1"/>
          </p:cNvSpPr>
          <p:nvPr/>
        </p:nvSpPr>
        <p:spPr bwMode="auto">
          <a:xfrm>
            <a:off x="214282" y="1500174"/>
            <a:ext cx="2962275" cy="4530725"/>
          </a:xfrm>
          <a:prstGeom prst="rect">
            <a:avLst/>
          </a:prstGeom>
          <a:noFill/>
          <a:ln w="9525">
            <a:noFill/>
            <a:miter lim="800000"/>
            <a:headEnd/>
            <a:tailEnd/>
          </a:ln>
        </p:spPr>
        <p:txBody>
          <a:bodyPr/>
          <a:lstStyle/>
          <a:p>
            <a:pPr marL="342900" indent="-342900" algn="just">
              <a:spcBef>
                <a:spcPct val="20000"/>
              </a:spcBef>
              <a:buClr>
                <a:schemeClr val="accent1"/>
              </a:buClr>
              <a:buSzPct val="65000"/>
              <a:buFont typeface="Wingdings" pitchFamily="2" charset="2"/>
              <a:buChar char="n"/>
            </a:pPr>
            <a:r>
              <a:rPr lang="zh-CN" altLang="en-US" sz="2000" b="1" dirty="0">
                <a:solidFill>
                  <a:schemeClr val="tx2"/>
                </a:solidFill>
              </a:rPr>
              <a:t>基本原理：距离基准点位置为定值的轨迹线为圆形（或球形，三维情况）。基准点为曲线圆心。通过测量和多个基准点之间的距离列出位置方程，接收机的位置在多个曲线的交点。基准点发射时间同步的无线电信号，接收机测量来自不同基准点信号的到达时间。</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ITLE SLIDE ONLY">
  <a:themeElements>
    <a:clrScheme name="Dashdesign_ppt_color">
      <a:dk1>
        <a:srgbClr val="000000"/>
      </a:dk1>
      <a:lt1>
        <a:srgbClr val="FFFFFF"/>
      </a:lt1>
      <a:dk2>
        <a:srgbClr val="1F497D"/>
      </a:dk2>
      <a:lt2>
        <a:srgbClr val="EEECE1"/>
      </a:lt2>
      <a:accent1>
        <a:srgbClr val="4F81BD"/>
      </a:accent1>
      <a:accent2>
        <a:srgbClr val="BFBFBF"/>
      </a:accent2>
      <a:accent3>
        <a:srgbClr val="B2C1DB"/>
      </a:accent3>
      <a:accent4>
        <a:srgbClr val="AE4845"/>
      </a:accent4>
      <a:accent5>
        <a:srgbClr val="4BACC6"/>
      </a:accent5>
      <a:accent6>
        <a:srgbClr val="0C0C0C"/>
      </a:accent6>
      <a:hlink>
        <a:srgbClr val="0000FF"/>
      </a:hlink>
      <a:folHlink>
        <a:srgbClr val="800080"/>
      </a:folHlink>
    </a:clrScheme>
    <a:fontScheme name="1_首尾页面">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首尾页面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PT Body Slides -CN">
  <a:themeElements>
    <a:clrScheme name="Dashdesign_ppt_color">
      <a:dk1>
        <a:srgbClr val="000000"/>
      </a:dk1>
      <a:lt1>
        <a:srgbClr val="FFFFFF"/>
      </a:lt1>
      <a:dk2>
        <a:srgbClr val="1F497D"/>
      </a:dk2>
      <a:lt2>
        <a:srgbClr val="EEECE1"/>
      </a:lt2>
      <a:accent1>
        <a:srgbClr val="4F81BD"/>
      </a:accent1>
      <a:accent2>
        <a:srgbClr val="BFBFBF"/>
      </a:accent2>
      <a:accent3>
        <a:srgbClr val="B2C1DB"/>
      </a:accent3>
      <a:accent4>
        <a:srgbClr val="AE4845"/>
      </a:accent4>
      <a:accent5>
        <a:srgbClr val="B2C1DB"/>
      </a:accent5>
      <a:accent6>
        <a:srgbClr val="AE4845"/>
      </a:accent6>
      <a:hlink>
        <a:srgbClr val="0000FF"/>
      </a:hlink>
      <a:folHlink>
        <a:srgbClr val="800080"/>
      </a:folHlink>
    </a:clrScheme>
    <a:fontScheme name="数字天堂标准PPT模板beta20090507">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数字天堂标准PPT模板beta20090507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PT Body Slides - ENG">
  <a:themeElements>
    <a:clrScheme name="Dashdesign_ppt_color">
      <a:dk1>
        <a:srgbClr val="000000"/>
      </a:dk1>
      <a:lt1>
        <a:srgbClr val="FFFFFF"/>
      </a:lt1>
      <a:dk2>
        <a:srgbClr val="1F497D"/>
      </a:dk2>
      <a:lt2>
        <a:srgbClr val="EEECE1"/>
      </a:lt2>
      <a:accent1>
        <a:srgbClr val="4F81BD"/>
      </a:accent1>
      <a:accent2>
        <a:srgbClr val="BFBFBF"/>
      </a:accent2>
      <a:accent3>
        <a:srgbClr val="B2C1DB"/>
      </a:accent3>
      <a:accent4>
        <a:srgbClr val="AE4845"/>
      </a:accent4>
      <a:accent5>
        <a:srgbClr val="B2C1DB"/>
      </a:accent5>
      <a:accent6>
        <a:srgbClr val="AE4845"/>
      </a:accent6>
      <a:hlink>
        <a:srgbClr val="0000FF"/>
      </a:hlink>
      <a:folHlink>
        <a:srgbClr val="800080"/>
      </a:folHlink>
    </a:clrScheme>
    <a:fontScheme name="数字天堂标准PPT模板beta20090507">
      <a:majorFont>
        <a:latin typeface="Tahoma"/>
        <a:ea typeface="黑体"/>
        <a:cs typeface=""/>
      </a:majorFont>
      <a:minorFont>
        <a:latin typeface="Tahom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数字天堂标准PPT模板beta20090507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157257649</TotalTime>
  <Pages>0</Pages>
  <Words>3069</Words>
  <Characters>0</Characters>
  <Application>Microsoft Office PowerPoint</Application>
  <DocSecurity>0</DocSecurity>
  <PresentationFormat>全屏显示(4:3)</PresentationFormat>
  <Lines>0</Lines>
  <Paragraphs>289</Paragraphs>
  <Slides>47</Slides>
  <Notes>3</Notes>
  <HiddenSlides>0</HiddenSlides>
  <MMClips>0</MMClips>
  <ScaleCrop>false</ScaleCrop>
  <HeadingPairs>
    <vt:vector size="6" baseType="variant">
      <vt:variant>
        <vt:lpstr>主题</vt:lpstr>
      </vt:variant>
      <vt:variant>
        <vt:i4>3</vt:i4>
      </vt:variant>
      <vt:variant>
        <vt:lpstr>嵌入 OLE 服务器</vt:lpstr>
      </vt:variant>
      <vt:variant>
        <vt:i4>3</vt:i4>
      </vt:variant>
      <vt:variant>
        <vt:lpstr>幻灯片标题</vt:lpstr>
      </vt:variant>
      <vt:variant>
        <vt:i4>47</vt:i4>
      </vt:variant>
    </vt:vector>
  </HeadingPairs>
  <TitlesOfParts>
    <vt:vector size="53" baseType="lpstr">
      <vt:lpstr>TITLE SLIDE ONLY</vt:lpstr>
      <vt:lpstr>PPT Body Slides -CN</vt:lpstr>
      <vt:lpstr>PPT Body Slides - ENG</vt:lpstr>
      <vt:lpstr>Document</vt:lpstr>
      <vt:lpstr>Equation</vt:lpstr>
      <vt:lpstr>Microsoft 公式 3.0</vt:lpstr>
      <vt:lpstr>卫星导航系统原理和应用  GPS和北斗II</vt:lpstr>
      <vt:lpstr>主要内容</vt:lpstr>
      <vt:lpstr>定位和导航的基本要求</vt:lpstr>
      <vt:lpstr>近代导航方法和仪器</vt:lpstr>
      <vt:lpstr>经度的测量</vt:lpstr>
      <vt:lpstr>无线电导航的概念</vt:lpstr>
      <vt:lpstr>目前的全球卫星导航系统</vt:lpstr>
      <vt:lpstr>双曲线法定位</vt:lpstr>
      <vt:lpstr>距离法定位</vt:lpstr>
      <vt:lpstr>经纬度坐标系</vt:lpstr>
      <vt:lpstr>ECEF坐标系</vt:lpstr>
      <vt:lpstr>导航坐标系（ENU或NED）</vt:lpstr>
      <vt:lpstr>时间系统介绍</vt:lpstr>
      <vt:lpstr>太阳时和恒星时</vt:lpstr>
      <vt:lpstr>地球自转周期的变化</vt:lpstr>
      <vt:lpstr>原子时和协调世界时UTC</vt:lpstr>
      <vt:lpstr>GPS时间系统</vt:lpstr>
      <vt:lpstr>GPS和UTC之间的调整</vt:lpstr>
      <vt:lpstr>北斗时间系统</vt:lpstr>
      <vt:lpstr>GPS 系统的基本构成</vt:lpstr>
      <vt:lpstr>GPS星座分布</vt:lpstr>
      <vt:lpstr>GPS轨道分布举例 </vt:lpstr>
      <vt:lpstr>GPS地面控制段 </vt:lpstr>
      <vt:lpstr>GPS接收机发展概况</vt:lpstr>
      <vt:lpstr>第一台商用GPS接收机TI4100</vt:lpstr>
      <vt:lpstr>GPS接收机的系统架构</vt:lpstr>
      <vt:lpstr>北斗卫星导航系统简介</vt:lpstr>
      <vt:lpstr>北斗导航系统的使命和目标</vt:lpstr>
      <vt:lpstr>北斗导航发展路线图</vt:lpstr>
      <vt:lpstr>北斗卫星导航系统的系统建设</vt:lpstr>
      <vt:lpstr>北斗I代卫星定位系统简介</vt:lpstr>
      <vt:lpstr>北斗II星座分布</vt:lpstr>
      <vt:lpstr>北斗系统的工作频段</vt:lpstr>
      <vt:lpstr>北斗II卫星轨迹投影示意图</vt:lpstr>
      <vt:lpstr>幻灯片 35</vt:lpstr>
      <vt:lpstr>幻灯片 36</vt:lpstr>
      <vt:lpstr>卫星实现定位的基本原理</vt:lpstr>
      <vt:lpstr>对卫星进行测距</vt:lpstr>
      <vt:lpstr>幻灯片 39</vt:lpstr>
      <vt:lpstr>导航定位接收机关键性能指标</vt:lpstr>
      <vt:lpstr>双模卫星导航接定位收机的优势</vt:lpstr>
      <vt:lpstr>幻灯片 42</vt:lpstr>
      <vt:lpstr>幻灯片 43</vt:lpstr>
      <vt:lpstr>幻灯片 44</vt:lpstr>
      <vt:lpstr>幻灯片 45</vt:lpstr>
      <vt:lpstr>幻灯片 46</vt:lpstr>
      <vt:lpstr>谢 谢！</vt:lpstr>
    </vt:vector>
  </TitlesOfParts>
  <Company>njut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无线中间件助力移动互联网发展</dc:title>
  <dc:creator>stefancn</dc:creator>
  <cp:lastModifiedBy>User</cp:lastModifiedBy>
  <cp:revision>235</cp:revision>
  <cp:lastPrinted>1899-12-30T00:00:00Z</cp:lastPrinted>
  <dcterms:created xsi:type="dcterms:W3CDTF">2010-08-21T18:40:49Z</dcterms:created>
  <dcterms:modified xsi:type="dcterms:W3CDTF">2014-05-28T09:14:38Z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2052-6.6.0.2461</vt:lpwstr>
  </property>
</Properties>
</file>